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912" r:id="rId1"/>
  </p:sldMasterIdLst>
  <p:notesMasterIdLst>
    <p:notesMasterId r:id="rId87"/>
  </p:notesMasterIdLst>
  <p:handoutMasterIdLst>
    <p:handoutMasterId r:id="rId88"/>
  </p:handoutMasterIdLst>
  <p:sldIdLst>
    <p:sldId id="1330" r:id="rId2"/>
    <p:sldId id="1329" r:id="rId3"/>
    <p:sldId id="1182" r:id="rId4"/>
    <p:sldId id="1183" r:id="rId5"/>
    <p:sldId id="1184" r:id="rId6"/>
    <p:sldId id="1315" r:id="rId7"/>
    <p:sldId id="1185" r:id="rId8"/>
    <p:sldId id="1186" r:id="rId9"/>
    <p:sldId id="1218" r:id="rId10"/>
    <p:sldId id="1219" r:id="rId11"/>
    <p:sldId id="1220" r:id="rId12"/>
    <p:sldId id="1221" r:id="rId13"/>
    <p:sldId id="1222" r:id="rId14"/>
    <p:sldId id="1223" r:id="rId15"/>
    <p:sldId id="1316" r:id="rId16"/>
    <p:sldId id="1224" r:id="rId17"/>
    <p:sldId id="1225" r:id="rId18"/>
    <p:sldId id="1238" r:id="rId19"/>
    <p:sldId id="1239" r:id="rId20"/>
    <p:sldId id="1240" r:id="rId21"/>
    <p:sldId id="1241" r:id="rId22"/>
    <p:sldId id="1242" r:id="rId23"/>
    <p:sldId id="1243" r:id="rId24"/>
    <p:sldId id="1317" r:id="rId25"/>
    <p:sldId id="1244" r:id="rId26"/>
    <p:sldId id="1245" r:id="rId27"/>
    <p:sldId id="1246" r:id="rId28"/>
    <p:sldId id="1248" r:id="rId29"/>
    <p:sldId id="1254" r:id="rId30"/>
    <p:sldId id="1255" r:id="rId31"/>
    <p:sldId id="1256" r:id="rId32"/>
    <p:sldId id="1257" r:id="rId33"/>
    <p:sldId id="1258" r:id="rId34"/>
    <p:sldId id="1259" r:id="rId35"/>
    <p:sldId id="1318" r:id="rId36"/>
    <p:sldId id="1265" r:id="rId37"/>
    <p:sldId id="1261" r:id="rId38"/>
    <p:sldId id="1262" r:id="rId39"/>
    <p:sldId id="1270" r:id="rId40"/>
    <p:sldId id="1271" r:id="rId41"/>
    <p:sldId id="1272" r:id="rId42"/>
    <p:sldId id="1273" r:id="rId43"/>
    <p:sldId id="1274" r:id="rId44"/>
    <p:sldId id="1275" r:id="rId45"/>
    <p:sldId id="1319" r:id="rId46"/>
    <p:sldId id="1276" r:id="rId47"/>
    <p:sldId id="1277" r:id="rId48"/>
    <p:sldId id="1278" r:id="rId49"/>
    <p:sldId id="1280" r:id="rId50"/>
    <p:sldId id="1281" r:id="rId51"/>
    <p:sldId id="1282" r:id="rId52"/>
    <p:sldId id="1283" r:id="rId53"/>
    <p:sldId id="1320" r:id="rId54"/>
    <p:sldId id="1284" r:id="rId55"/>
    <p:sldId id="1292" r:id="rId56"/>
    <p:sldId id="1294" r:id="rId57"/>
    <p:sldId id="1321" r:id="rId58"/>
    <p:sldId id="1295" r:id="rId59"/>
    <p:sldId id="1289" r:id="rId60"/>
    <p:sldId id="1296" r:id="rId61"/>
    <p:sldId id="1297" r:id="rId62"/>
    <p:sldId id="1298" r:id="rId63"/>
    <p:sldId id="1299" r:id="rId64"/>
    <p:sldId id="1323" r:id="rId65"/>
    <p:sldId id="1324" r:id="rId66"/>
    <p:sldId id="1300" r:id="rId67"/>
    <p:sldId id="1322" r:id="rId68"/>
    <p:sldId id="1301" r:id="rId69"/>
    <p:sldId id="1302" r:id="rId70"/>
    <p:sldId id="1303" r:id="rId71"/>
    <p:sldId id="1304" r:id="rId72"/>
    <p:sldId id="1305" r:id="rId73"/>
    <p:sldId id="1306" r:id="rId74"/>
    <p:sldId id="1307" r:id="rId75"/>
    <p:sldId id="1325" r:id="rId76"/>
    <p:sldId id="1326" r:id="rId77"/>
    <p:sldId id="1327" r:id="rId78"/>
    <p:sldId id="1308" r:id="rId79"/>
    <p:sldId id="1328" r:id="rId80"/>
    <p:sldId id="1309" r:id="rId81"/>
    <p:sldId id="1310" r:id="rId82"/>
    <p:sldId id="1311" r:id="rId83"/>
    <p:sldId id="1312" r:id="rId84"/>
    <p:sldId id="1313" r:id="rId85"/>
    <p:sldId id="1314" r:id="rId86"/>
  </p:sldIdLst>
  <p:sldSz cx="6858000" cy="9906000" type="A4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56" userDrawn="1">
          <p15:clr>
            <a:srgbClr val="A4A3A4"/>
          </p15:clr>
        </p15:guide>
        <p15:guide id="2" pos="4252" userDrawn="1">
          <p15:clr>
            <a:srgbClr val="A4A3A4"/>
          </p15:clr>
        </p15:guide>
        <p15:guide id="3" pos="73" userDrawn="1">
          <p15:clr>
            <a:srgbClr val="A4A3A4"/>
          </p15:clr>
        </p15:guide>
        <p15:guide id="7" pos="2160" userDrawn="1">
          <p15:clr>
            <a:srgbClr val="A4A3A4"/>
          </p15:clr>
        </p15:guide>
        <p15:guide id="8" orient="horz" pos="6091" userDrawn="1">
          <p15:clr>
            <a:srgbClr val="A4A3A4"/>
          </p15:clr>
        </p15:guide>
        <p15:guide id="9" orient="horz" pos="5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43A"/>
    <a:srgbClr val="0060A8"/>
    <a:srgbClr val="00A1DA"/>
    <a:srgbClr val="093FB7"/>
    <a:srgbClr val="06CFD4"/>
    <a:srgbClr val="0BAACF"/>
    <a:srgbClr val="05B3B7"/>
    <a:srgbClr val="FD3F03"/>
    <a:srgbClr val="973163"/>
    <a:srgbClr val="531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32" autoAdjust="0"/>
    <p:restoredTop sz="96301" autoAdjust="0"/>
  </p:normalViewPr>
  <p:slideViewPr>
    <p:cSldViewPr snapToGrid="0" snapToObjects="1">
      <p:cViewPr varScale="1">
        <p:scale>
          <a:sx n="85" d="100"/>
          <a:sy n="85" d="100"/>
        </p:scale>
        <p:origin x="3494" y="43"/>
      </p:cViewPr>
      <p:guideLst>
        <p:guide orient="horz" pos="3256"/>
        <p:guide pos="4252"/>
        <p:guide pos="73"/>
        <p:guide pos="2160"/>
        <p:guide orient="horz" pos="6091"/>
        <p:guide orient="horz" pos="5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858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3E2C2-404A-C64A-B04A-613163257B19}" type="datetimeFigureOut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772F5-1E1A-914E-9C0F-E19F57AC1F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57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D83DA-E6F5-0548-864B-6F15AEF796B3}" type="datetimeFigureOut">
              <a:rPr lang="en-US" smtClean="0"/>
              <a:pPr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9788" y="744538"/>
            <a:ext cx="25781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299BA-0482-E341-B0E1-5FFBB708D3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6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!!!!DATA\CELLDIO\!!!!2015\영업\2진행\시공교육\제안자료\제안작성\백그라운드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94" y="2562"/>
            <a:ext cx="6864594" cy="99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단메뉴 공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1" hasCustomPrompt="1"/>
          </p:nvPr>
        </p:nvSpPr>
        <p:spPr>
          <a:xfrm>
            <a:off x="279391" y="539087"/>
            <a:ext cx="5924247" cy="44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altLang="ko-KR" sz="2311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화면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60"/>
          <p:cNvSpPr>
            <a:spLocks noChangeArrowheads="1"/>
          </p:cNvSpPr>
          <p:nvPr userDrawn="1"/>
        </p:nvSpPr>
        <p:spPr bwMode="auto">
          <a:xfrm>
            <a:off x="4027221" y="855975"/>
            <a:ext cx="2725619" cy="3118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13207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56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Description</a:t>
            </a:r>
            <a:endParaRPr lang="en-US" altLang="ko-KR" sz="1156" b="1" dirty="0">
              <a:solidFill>
                <a:schemeClr val="tx1"/>
              </a:solidFill>
            </a:endParaRPr>
          </a:p>
        </p:txBody>
      </p:sp>
      <p:sp>
        <p:nvSpPr>
          <p:cNvPr id="7" name="Rectangle 749"/>
          <p:cNvSpPr>
            <a:spLocks noChangeArrowheads="1"/>
          </p:cNvSpPr>
          <p:nvPr userDrawn="1"/>
        </p:nvSpPr>
        <p:spPr bwMode="auto">
          <a:xfrm>
            <a:off x="105161" y="854830"/>
            <a:ext cx="3872208" cy="851182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sz="1156" dirty="0"/>
          </a:p>
        </p:txBody>
      </p:sp>
      <p:sp>
        <p:nvSpPr>
          <p:cNvPr id="11" name="Rectangle 750"/>
          <p:cNvSpPr>
            <a:spLocks noChangeArrowheads="1"/>
          </p:cNvSpPr>
          <p:nvPr userDrawn="1"/>
        </p:nvSpPr>
        <p:spPr bwMode="auto">
          <a:xfrm>
            <a:off x="4027221" y="854830"/>
            <a:ext cx="2725619" cy="851182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altLang="ko-KR" sz="1156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5391484" y="1218875"/>
            <a:ext cx="0" cy="8036428"/>
          </a:xfrm>
          <a:prstGeom prst="line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17" name="그룹 16"/>
          <p:cNvGrpSpPr/>
          <p:nvPr userDrawn="1"/>
        </p:nvGrpSpPr>
        <p:grpSpPr>
          <a:xfrm>
            <a:off x="158874" y="930089"/>
            <a:ext cx="3762651" cy="8315511"/>
            <a:chOff x="229484" y="643908"/>
            <a:chExt cx="5434941" cy="5756892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288666" y="643908"/>
              <a:ext cx="0" cy="5756892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29484" y="863728"/>
              <a:ext cx="268434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29484" y="710137"/>
              <a:ext cx="268434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229484" y="6338761"/>
              <a:ext cx="268434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818007" y="643908"/>
              <a:ext cx="0" cy="5756892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79"/>
            <p:cNvSpPr>
              <a:spLocks noChangeArrowheads="1"/>
            </p:cNvSpPr>
            <p:nvPr/>
          </p:nvSpPr>
          <p:spPr bwMode="auto">
            <a:xfrm>
              <a:off x="292030" y="721771"/>
              <a:ext cx="2526881" cy="132455"/>
            </a:xfrm>
            <a:prstGeom prst="rect">
              <a:avLst/>
            </a:prstGeom>
            <a:ln w="3175">
              <a:noFill/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algn="ctr" latinLnBrk="0"/>
              <a:r>
                <a:rPr lang="en-US" altLang="ko-KR" sz="1156" dirty="0"/>
                <a:t>Indicator Area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3039266" y="643908"/>
              <a:ext cx="0" cy="5756892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980083" y="710137"/>
              <a:ext cx="268434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980083" y="6338761"/>
              <a:ext cx="268434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568606" y="643908"/>
              <a:ext cx="0" cy="5756892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/>
          </p:nvGrpSpPr>
          <p:grpSpPr>
            <a:xfrm>
              <a:off x="229484" y="4498126"/>
              <a:ext cx="59182" cy="842969"/>
              <a:chOff x="229484" y="4498126"/>
              <a:chExt cx="2684342" cy="842969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229484" y="4498126"/>
                <a:ext cx="268434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229484" y="4919122"/>
                <a:ext cx="268434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229484" y="5205379"/>
                <a:ext cx="268434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229484" y="5341095"/>
                <a:ext cx="268434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/>
            <p:cNvGrpSpPr/>
            <p:nvPr/>
          </p:nvGrpSpPr>
          <p:grpSpPr>
            <a:xfrm>
              <a:off x="2818911" y="4498126"/>
              <a:ext cx="59182" cy="842969"/>
              <a:chOff x="229484" y="4498126"/>
              <a:chExt cx="2684342" cy="842969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229484" y="4498126"/>
                <a:ext cx="268434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229484" y="4919122"/>
                <a:ext cx="268434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229484" y="5205379"/>
                <a:ext cx="268434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229484" y="5341095"/>
                <a:ext cx="268434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/>
            <p:cNvGrpSpPr/>
            <p:nvPr/>
          </p:nvGrpSpPr>
          <p:grpSpPr>
            <a:xfrm>
              <a:off x="292030" y="4498126"/>
              <a:ext cx="2525976" cy="842969"/>
              <a:chOff x="229484" y="4498126"/>
              <a:chExt cx="2684342" cy="842969"/>
            </a:xfrm>
          </p:grpSpPr>
          <p:cxnSp>
            <p:nvCxnSpPr>
              <p:cNvPr id="33" name="직선 연결선 32"/>
              <p:cNvCxnSpPr/>
              <p:nvPr/>
            </p:nvCxnSpPr>
            <p:spPr>
              <a:xfrm>
                <a:off x="229484" y="4498126"/>
                <a:ext cx="2684342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229484" y="4919122"/>
                <a:ext cx="2684342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229484" y="5205379"/>
                <a:ext cx="2684342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229484" y="5341095"/>
                <a:ext cx="2684342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39650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화면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49"/>
          <p:cNvSpPr>
            <a:spLocks noChangeArrowheads="1"/>
          </p:cNvSpPr>
          <p:nvPr userDrawn="1"/>
        </p:nvSpPr>
        <p:spPr bwMode="auto">
          <a:xfrm>
            <a:off x="105161" y="854830"/>
            <a:ext cx="3872208" cy="851182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sz="1156" dirty="0"/>
          </a:p>
        </p:txBody>
      </p:sp>
      <p:sp>
        <p:nvSpPr>
          <p:cNvPr id="11" name="Rectangle 750"/>
          <p:cNvSpPr>
            <a:spLocks noChangeArrowheads="1"/>
          </p:cNvSpPr>
          <p:nvPr userDrawn="1"/>
        </p:nvSpPr>
        <p:spPr bwMode="auto">
          <a:xfrm>
            <a:off x="4027221" y="854830"/>
            <a:ext cx="2725619" cy="851182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altLang="ko-KR" sz="1156"/>
          </a:p>
        </p:txBody>
      </p:sp>
      <p:cxnSp>
        <p:nvCxnSpPr>
          <p:cNvPr id="20" name="직선 연결선 19"/>
          <p:cNvCxnSpPr/>
          <p:nvPr/>
        </p:nvCxnSpPr>
        <p:spPr>
          <a:xfrm>
            <a:off x="199846" y="930089"/>
            <a:ext cx="0" cy="8315511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58874" y="1025753"/>
            <a:ext cx="3762651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58874" y="9155988"/>
            <a:ext cx="3762651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855189" y="930089"/>
            <a:ext cx="0" cy="8315511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27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화면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60"/>
          <p:cNvSpPr>
            <a:spLocks noChangeArrowheads="1"/>
          </p:cNvSpPr>
          <p:nvPr userDrawn="1"/>
        </p:nvSpPr>
        <p:spPr bwMode="auto">
          <a:xfrm>
            <a:off x="5930807" y="855975"/>
            <a:ext cx="822033" cy="3118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13207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56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Description</a:t>
            </a:r>
            <a:endParaRPr lang="en-US" altLang="ko-KR" sz="1156" b="1" dirty="0">
              <a:solidFill>
                <a:schemeClr val="tx1"/>
              </a:solidFill>
            </a:endParaRPr>
          </a:p>
        </p:txBody>
      </p:sp>
      <p:sp>
        <p:nvSpPr>
          <p:cNvPr id="7" name="Rectangle 749"/>
          <p:cNvSpPr>
            <a:spLocks noChangeArrowheads="1"/>
          </p:cNvSpPr>
          <p:nvPr userDrawn="1"/>
        </p:nvSpPr>
        <p:spPr bwMode="auto">
          <a:xfrm>
            <a:off x="105161" y="854830"/>
            <a:ext cx="5766572" cy="851182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sz="1156" dirty="0"/>
          </a:p>
        </p:txBody>
      </p:sp>
      <p:sp>
        <p:nvSpPr>
          <p:cNvPr id="11" name="Rectangle 750"/>
          <p:cNvSpPr>
            <a:spLocks noChangeArrowheads="1"/>
          </p:cNvSpPr>
          <p:nvPr userDrawn="1"/>
        </p:nvSpPr>
        <p:spPr bwMode="auto">
          <a:xfrm>
            <a:off x="5930807" y="854830"/>
            <a:ext cx="822033" cy="851182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altLang="ko-KR" sz="1156"/>
          </a:p>
        </p:txBody>
      </p:sp>
      <p:cxnSp>
        <p:nvCxnSpPr>
          <p:cNvPr id="20" name="직선 연결선 19"/>
          <p:cNvCxnSpPr/>
          <p:nvPr/>
        </p:nvCxnSpPr>
        <p:spPr>
          <a:xfrm>
            <a:off x="199846" y="930089"/>
            <a:ext cx="0" cy="8315511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58873" y="1025753"/>
            <a:ext cx="1858391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58873" y="9155988"/>
            <a:ext cx="1858391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950928" y="930089"/>
            <a:ext cx="0" cy="8315511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 userDrawn="1"/>
        </p:nvGrpSpPr>
        <p:grpSpPr>
          <a:xfrm>
            <a:off x="2063134" y="930089"/>
            <a:ext cx="1858391" cy="8315511"/>
            <a:chOff x="2980083" y="643908"/>
            <a:chExt cx="2684342" cy="5756892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039266" y="643908"/>
              <a:ext cx="0" cy="5756892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980083" y="710137"/>
              <a:ext cx="268434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980083" y="6338761"/>
              <a:ext cx="268434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568606" y="643908"/>
              <a:ext cx="0" cy="5756892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 userDrawn="1"/>
        </p:nvGrpSpPr>
        <p:grpSpPr>
          <a:xfrm>
            <a:off x="3961542" y="930089"/>
            <a:ext cx="1858391" cy="8315511"/>
            <a:chOff x="2980083" y="643908"/>
            <a:chExt cx="2684342" cy="5756892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3039266" y="643908"/>
              <a:ext cx="0" cy="5756892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2980083" y="710137"/>
              <a:ext cx="268434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2980083" y="6338761"/>
              <a:ext cx="268434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568606" y="643908"/>
              <a:ext cx="0" cy="5756892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70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화면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760"/>
          <p:cNvSpPr>
            <a:spLocks noChangeArrowheads="1"/>
          </p:cNvSpPr>
          <p:nvPr userDrawn="1"/>
        </p:nvSpPr>
        <p:spPr bwMode="auto">
          <a:xfrm>
            <a:off x="5373216" y="852535"/>
            <a:ext cx="1379623" cy="3118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13207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56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Description</a:t>
            </a:r>
            <a:endParaRPr lang="en-US" altLang="ko-KR" sz="1156" b="1" dirty="0">
              <a:solidFill>
                <a:schemeClr val="tx1"/>
              </a:solidFill>
            </a:endParaRPr>
          </a:p>
        </p:txBody>
      </p:sp>
      <p:sp>
        <p:nvSpPr>
          <p:cNvPr id="59" name="Rectangle 749"/>
          <p:cNvSpPr>
            <a:spLocks noChangeArrowheads="1"/>
          </p:cNvSpPr>
          <p:nvPr userDrawn="1"/>
        </p:nvSpPr>
        <p:spPr bwMode="auto">
          <a:xfrm>
            <a:off x="105161" y="854830"/>
            <a:ext cx="5236919" cy="851182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ko-KR" altLang="en-US" sz="1156" dirty="0"/>
          </a:p>
        </p:txBody>
      </p:sp>
      <p:sp>
        <p:nvSpPr>
          <p:cNvPr id="60" name="Rectangle 750"/>
          <p:cNvSpPr>
            <a:spLocks noChangeArrowheads="1"/>
          </p:cNvSpPr>
          <p:nvPr userDrawn="1"/>
        </p:nvSpPr>
        <p:spPr bwMode="auto">
          <a:xfrm>
            <a:off x="5373216" y="854830"/>
            <a:ext cx="1379623" cy="851182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 altLang="ko-KR" sz="1156"/>
          </a:p>
        </p:txBody>
      </p:sp>
    </p:spTree>
    <p:extLst>
      <p:ext uri="{BB962C8B-B14F-4D97-AF65-F5344CB8AC3E}">
        <p14:creationId xmlns:p14="http://schemas.microsoft.com/office/powerpoint/2010/main" val="471842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" y="0"/>
            <a:ext cx="6858001" cy="67799"/>
          </a:xfrm>
          <a:prstGeom prst="rect">
            <a:avLst/>
          </a:prstGeom>
          <a:gradFill flip="none" rotWithShape="1">
            <a:gsLst>
              <a:gs pos="0">
                <a:srgbClr val="973163"/>
              </a:gs>
              <a:gs pos="100000">
                <a:srgbClr val="EE543A"/>
              </a:gs>
            </a:gsLst>
            <a:lin ang="10800000" scaled="1"/>
            <a:tileRect/>
          </a:gradFill>
          <a:ln w="9525">
            <a:noFill/>
            <a:prstDash val="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ko-KR" altLang="en-US" sz="1589" b="1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422" y="9685349"/>
            <a:ext cx="6858422" cy="220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60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09904" y="372865"/>
            <a:ext cx="6640390" cy="9266437"/>
            <a:chOff x="158750" y="530698"/>
            <a:chExt cx="9591675" cy="6415226"/>
          </a:xfrm>
        </p:grpSpPr>
        <p:grpSp>
          <p:nvGrpSpPr>
            <p:cNvPr id="5" name="Browser"/>
            <p:cNvGrpSpPr/>
            <p:nvPr>
              <p:custDataLst>
                <p:tags r:id="rId1"/>
              </p:custDataLst>
            </p:nvPr>
          </p:nvGrpSpPr>
          <p:grpSpPr>
            <a:xfrm>
              <a:off x="158750" y="558691"/>
              <a:ext cx="9591675" cy="6387233"/>
              <a:chOff x="595683" y="1261242"/>
              <a:chExt cx="7278078" cy="6387233"/>
            </a:xfrm>
          </p:grpSpPr>
          <p:sp>
            <p:nvSpPr>
              <p:cNvPr id="9" name="Window Body"/>
              <p:cNvSpPr/>
              <p:nvPr>
                <p:custDataLst>
                  <p:tags r:id="rId3"/>
                </p:custDataLst>
              </p:nvPr>
            </p:nvSpPr>
            <p:spPr>
              <a:xfrm>
                <a:off x="595683" y="1796227"/>
                <a:ext cx="7278077" cy="58522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Title Bar"/>
              <p:cNvSpPr/>
              <p:nvPr>
                <p:custDataLst>
                  <p:tags r:id="rId4"/>
                </p:custDataLst>
              </p:nvPr>
            </p:nvSpPr>
            <p:spPr>
              <a:xfrm>
                <a:off x="595685" y="1261242"/>
                <a:ext cx="7278076" cy="53707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300" dirty="0">
                  <a:solidFill>
                    <a:srgbClr val="5F5F5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Address Box"/>
              <p:cNvSpPr/>
              <p:nvPr>
                <p:custDataLst>
                  <p:tags r:id="rId5"/>
                </p:custDataLst>
              </p:nvPr>
            </p:nvSpPr>
            <p:spPr>
              <a:xfrm>
                <a:off x="1498600" y="1506286"/>
                <a:ext cx="6301768" cy="237744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37744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3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https://edubank.hansung.ac.kr/</a:t>
                </a:r>
                <a:endParaRPr lang="en-US" sz="13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Document Icon"/>
              <p:cNvSpPr>
                <a:spLocks noChangeAspect="1"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574724" y="1558483"/>
                <a:ext cx="93663" cy="133350"/>
              </a:xfrm>
              <a:custGeom>
                <a:avLst/>
                <a:gdLst>
                  <a:gd name="T0" fmla="*/ 153 w 260"/>
                  <a:gd name="T1" fmla="*/ 7 h 367"/>
                  <a:gd name="T2" fmla="*/ 153 w 260"/>
                  <a:gd name="T3" fmla="*/ 108 h 367"/>
                  <a:gd name="T4" fmla="*/ 253 w 260"/>
                  <a:gd name="T5" fmla="*/ 108 h 367"/>
                  <a:gd name="T6" fmla="*/ 0 w 260"/>
                  <a:gd name="T7" fmla="*/ 0 h 367"/>
                  <a:gd name="T8" fmla="*/ 0 w 260"/>
                  <a:gd name="T9" fmla="*/ 367 h 367"/>
                  <a:gd name="T10" fmla="*/ 260 w 260"/>
                  <a:gd name="T11" fmla="*/ 367 h 367"/>
                  <a:gd name="T12" fmla="*/ 260 w 260"/>
                  <a:gd name="T13" fmla="*/ 100 h 367"/>
                  <a:gd name="T14" fmla="*/ 161 w 260"/>
                  <a:gd name="T15" fmla="*/ 1 h 367"/>
                  <a:gd name="T16" fmla="*/ 0 w 260"/>
                  <a:gd name="T17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" h="367">
                    <a:moveTo>
                      <a:pt x="153" y="7"/>
                    </a:moveTo>
                    <a:lnTo>
                      <a:pt x="153" y="108"/>
                    </a:lnTo>
                    <a:lnTo>
                      <a:pt x="253" y="108"/>
                    </a:lnTo>
                    <a:moveTo>
                      <a:pt x="0" y="0"/>
                    </a:moveTo>
                    <a:lnTo>
                      <a:pt x="0" y="367"/>
                    </a:lnTo>
                    <a:lnTo>
                      <a:pt x="260" y="367"/>
                    </a:lnTo>
                    <a:lnTo>
                      <a:pt x="260" y="100"/>
                    </a:lnTo>
                    <a:lnTo>
                      <a:pt x="161" y="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" name="Navigation Buttons"/>
              <p:cNvGrpSpPr/>
              <p:nvPr/>
            </p:nvGrpSpPr>
            <p:grpSpPr>
              <a:xfrm>
                <a:off x="721598" y="1538639"/>
                <a:ext cx="641351" cy="173038"/>
                <a:chOff x="721598" y="1538639"/>
                <a:chExt cx="641351" cy="173038"/>
              </a:xfrm>
            </p:grpSpPr>
            <p:sp>
              <p:nvSpPr>
                <p:cNvPr id="15" name="Back Button"/>
                <p:cNvSpPr>
                  <a:spLocks noChangeAspect="1" noEditPoints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721598" y="1564833"/>
                  <a:ext cx="152400" cy="120650"/>
                </a:xfrm>
                <a:custGeom>
                  <a:avLst/>
                  <a:gdLst>
                    <a:gd name="T0" fmla="*/ 159 w 423"/>
                    <a:gd name="T1" fmla="*/ 332 h 332"/>
                    <a:gd name="T2" fmla="*/ 0 w 423"/>
                    <a:gd name="T3" fmla="*/ 166 h 332"/>
                    <a:gd name="T4" fmla="*/ 159 w 423"/>
                    <a:gd name="T5" fmla="*/ 0 h 332"/>
                    <a:gd name="T6" fmla="*/ 15 w 423"/>
                    <a:gd name="T7" fmla="*/ 166 h 332"/>
                    <a:gd name="T8" fmla="*/ 423 w 423"/>
                    <a:gd name="T9" fmla="*/ 166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3" h="332">
                      <a:moveTo>
                        <a:pt x="159" y="332"/>
                      </a:moveTo>
                      <a:lnTo>
                        <a:pt x="0" y="166"/>
                      </a:lnTo>
                      <a:lnTo>
                        <a:pt x="159" y="0"/>
                      </a:lnTo>
                      <a:moveTo>
                        <a:pt x="15" y="166"/>
                      </a:moveTo>
                      <a:lnTo>
                        <a:pt x="423" y="166"/>
                      </a:lnTo>
                    </a:path>
                  </a:pathLst>
                </a:custGeom>
                <a:noFill/>
                <a:ln w="6350" cap="sq">
                  <a:solidFill>
                    <a:srgbClr val="80808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6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" name="Forward Button"/>
                <p:cNvSpPr>
                  <a:spLocks noChangeAspect="1" noEditPoint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962898" y="1564833"/>
                  <a:ext cx="152400" cy="120650"/>
                </a:xfrm>
                <a:custGeom>
                  <a:avLst/>
                  <a:gdLst>
                    <a:gd name="T0" fmla="*/ 265 w 423"/>
                    <a:gd name="T1" fmla="*/ 0 h 332"/>
                    <a:gd name="T2" fmla="*/ 423 w 423"/>
                    <a:gd name="T3" fmla="*/ 166 h 332"/>
                    <a:gd name="T4" fmla="*/ 265 w 423"/>
                    <a:gd name="T5" fmla="*/ 332 h 332"/>
                    <a:gd name="T6" fmla="*/ 408 w 423"/>
                    <a:gd name="T7" fmla="*/ 166 h 332"/>
                    <a:gd name="T8" fmla="*/ 0 w 423"/>
                    <a:gd name="T9" fmla="*/ 166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3" h="332">
                      <a:moveTo>
                        <a:pt x="265" y="0"/>
                      </a:moveTo>
                      <a:lnTo>
                        <a:pt x="423" y="166"/>
                      </a:lnTo>
                      <a:lnTo>
                        <a:pt x="265" y="332"/>
                      </a:lnTo>
                      <a:moveTo>
                        <a:pt x="408" y="166"/>
                      </a:moveTo>
                      <a:lnTo>
                        <a:pt x="0" y="166"/>
                      </a:lnTo>
                    </a:path>
                  </a:pathLst>
                </a:custGeom>
                <a:noFill/>
                <a:ln w="6350" cap="sq">
                  <a:solidFill>
                    <a:srgbClr val="80808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6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Reload Button"/>
                <p:cNvSpPr>
                  <a:spLocks noChangeAspect="1" noEditPoint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204199" y="1538639"/>
                  <a:ext cx="158750" cy="173038"/>
                </a:xfrm>
                <a:custGeom>
                  <a:avLst/>
                  <a:gdLst>
                    <a:gd name="T0" fmla="*/ 441 w 441"/>
                    <a:gd name="T1" fmla="*/ 7 h 474"/>
                    <a:gd name="T2" fmla="*/ 441 w 441"/>
                    <a:gd name="T3" fmla="*/ 144 h 474"/>
                    <a:gd name="T4" fmla="*/ 296 w 441"/>
                    <a:gd name="T5" fmla="*/ 144 h 474"/>
                    <a:gd name="T6" fmla="*/ 438 w 441"/>
                    <a:gd name="T7" fmla="*/ 309 h 474"/>
                    <a:gd name="T8" fmla="*/ 166 w 441"/>
                    <a:gd name="T9" fmla="*/ 434 h 474"/>
                    <a:gd name="T10" fmla="*/ 41 w 441"/>
                    <a:gd name="T11" fmla="*/ 162 h 474"/>
                    <a:gd name="T12" fmla="*/ 313 w 441"/>
                    <a:gd name="T13" fmla="*/ 37 h 474"/>
                    <a:gd name="T14" fmla="*/ 428 w 441"/>
                    <a:gd name="T15" fmla="*/ 139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1" h="474">
                      <a:moveTo>
                        <a:pt x="441" y="7"/>
                      </a:moveTo>
                      <a:lnTo>
                        <a:pt x="441" y="144"/>
                      </a:lnTo>
                      <a:lnTo>
                        <a:pt x="296" y="144"/>
                      </a:lnTo>
                      <a:moveTo>
                        <a:pt x="438" y="309"/>
                      </a:moveTo>
                      <a:cubicBezTo>
                        <a:pt x="397" y="418"/>
                        <a:pt x="276" y="474"/>
                        <a:pt x="166" y="434"/>
                      </a:cubicBezTo>
                      <a:cubicBezTo>
                        <a:pt x="56" y="393"/>
                        <a:pt x="0" y="271"/>
                        <a:pt x="41" y="162"/>
                      </a:cubicBezTo>
                      <a:cubicBezTo>
                        <a:pt x="82" y="52"/>
                        <a:pt x="202" y="0"/>
                        <a:pt x="313" y="37"/>
                      </a:cubicBezTo>
                      <a:cubicBezTo>
                        <a:pt x="357" y="51"/>
                        <a:pt x="398" y="91"/>
                        <a:pt x="428" y="139"/>
                      </a:cubicBezTo>
                    </a:path>
                  </a:pathLst>
                </a:custGeom>
                <a:noFill/>
                <a:ln w="6350" cap="flat">
                  <a:solidFill>
                    <a:srgbClr val="80808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26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6" name="Close Butt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9571193" y="633577"/>
              <a:ext cx="82508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직사각형 65"/>
            <p:cNvSpPr>
              <a:spLocks noChangeArrowheads="1"/>
            </p:cNvSpPr>
            <p:nvPr/>
          </p:nvSpPr>
          <p:spPr bwMode="auto">
            <a:xfrm>
              <a:off x="9317851" y="530698"/>
              <a:ext cx="247178" cy="27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  <a:cs typeface="나눔고딕"/>
                </a:rPr>
                <a:t>□</a:t>
              </a:r>
              <a:endParaRPr lang="en-US" altLang="ko-KR" sz="13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4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92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flipV="1">
            <a:off x="-1" y="9906740"/>
            <a:ext cx="6858001" cy="66039"/>
          </a:xfrm>
          <a:prstGeom prst="rect">
            <a:avLst/>
          </a:prstGeom>
          <a:solidFill>
            <a:srgbClr val="EE5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600" dirty="0" smtClean="0">
              <a:solidFill>
                <a:schemeClr val="lt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-1" y="0"/>
            <a:ext cx="6858001" cy="67799"/>
          </a:xfrm>
          <a:prstGeom prst="rect">
            <a:avLst/>
          </a:prstGeom>
          <a:gradFill flip="none" rotWithShape="1">
            <a:gsLst>
              <a:gs pos="0">
                <a:srgbClr val="973163"/>
              </a:gs>
              <a:gs pos="100000">
                <a:srgbClr val="EE543A"/>
              </a:gs>
            </a:gsLst>
            <a:lin ang="10800000" scaled="1"/>
            <a:tileRect/>
          </a:gradFill>
          <a:ln w="9525">
            <a:noFill/>
            <a:prstDash val="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ko-KR" altLang="en-US" sz="1589" b="1" dirty="0" smtClean="0">
              <a:latin typeface="나눔고딕"/>
              <a:ea typeface="나눔고딕"/>
              <a:cs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48" r:id="rId3"/>
    <p:sldLayoutId id="2147483955" r:id="rId4"/>
    <p:sldLayoutId id="2147483959" r:id="rId5"/>
    <p:sldLayoutId id="2147483956" r:id="rId6"/>
    <p:sldLayoutId id="2147483935" r:id="rId7"/>
    <p:sldLayoutId id="2147483960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1320759" rtl="0" eaLnBrk="1" latinLnBrk="0" hangingPunct="1">
        <a:spcBef>
          <a:spcPct val="0"/>
        </a:spcBef>
        <a:buNone/>
        <a:defRPr sz="5200" kern="1200" cap="all" spc="-87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20759" rtl="0" eaLnBrk="1" latinLnBrk="0" hangingPunct="1">
        <a:spcBef>
          <a:spcPct val="20000"/>
        </a:spcBef>
        <a:spcAft>
          <a:spcPts val="867"/>
        </a:spcAft>
        <a:buFont typeface="Arial" pitchFamily="34" charset="0"/>
        <a:buNone/>
        <a:defRPr sz="288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indent="-264152" algn="l" defTabSz="1320759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311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311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311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3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://edubank.hansung.ac.kr/wp-content/uploads/2015/05/Beauty-file.pptx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928668" y="625596"/>
            <a:ext cx="11394786" cy="6205964"/>
            <a:chOff x="284596" y="3216154"/>
            <a:chExt cx="6302244" cy="3432403"/>
          </a:xfrm>
        </p:grpSpPr>
        <p:sp>
          <p:nvSpPr>
            <p:cNvPr id="132" name="모서리가 둥근 직사각형 131"/>
            <p:cNvSpPr/>
            <p:nvPr/>
          </p:nvSpPr>
          <p:spPr bwMode="auto">
            <a:xfrm>
              <a:off x="284596" y="3843016"/>
              <a:ext cx="798665" cy="217981"/>
            </a:xfrm>
            <a:prstGeom prst="roundRect">
              <a:avLst/>
            </a:prstGeom>
            <a:solidFill>
              <a:srgbClr val="FFE181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전공</a:t>
              </a: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3030087" y="3843016"/>
              <a:ext cx="798665" cy="2241392"/>
              <a:chOff x="3718387" y="1814526"/>
              <a:chExt cx="1365349" cy="4328792"/>
            </a:xfrm>
          </p:grpSpPr>
          <p:sp>
            <p:nvSpPr>
              <p:cNvPr id="134" name="모서리가 둥근 직사각형 133"/>
              <p:cNvSpPr/>
              <p:nvPr/>
            </p:nvSpPr>
            <p:spPr bwMode="auto">
              <a:xfrm>
                <a:off x="3818577" y="2369339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학사일정</a:t>
                </a:r>
              </a:p>
            </p:txBody>
          </p:sp>
          <p:sp>
            <p:nvSpPr>
              <p:cNvPr id="135" name="모서리가 둥근 직사각형 134"/>
              <p:cNvSpPr/>
              <p:nvPr/>
            </p:nvSpPr>
            <p:spPr bwMode="auto">
              <a:xfrm>
                <a:off x="3718387" y="1814526"/>
                <a:ext cx="1365349" cy="420985"/>
              </a:xfrm>
              <a:prstGeom prst="roundRect">
                <a:avLst/>
              </a:prstGeom>
              <a:solidFill>
                <a:srgbClr val="FFE181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한디원캠퍼스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6" name="모서리가 둥근 직사각형 135"/>
              <p:cNvSpPr/>
              <p:nvPr/>
            </p:nvSpPr>
            <p:spPr bwMode="auto">
              <a:xfrm>
                <a:off x="3818577" y="2925446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학사안내</a:t>
                </a:r>
              </a:p>
            </p:txBody>
          </p:sp>
          <p:sp>
            <p:nvSpPr>
              <p:cNvPr id="137" name="모서리가 둥근 직사각형 136"/>
              <p:cNvSpPr/>
              <p:nvPr/>
            </p:nvSpPr>
            <p:spPr bwMode="auto">
              <a:xfrm>
                <a:off x="3818577" y="3492730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장학제도</a:t>
                </a:r>
              </a:p>
            </p:txBody>
          </p:sp>
          <p:sp>
            <p:nvSpPr>
              <p:cNvPr id="138" name="모서리가 둥근 직사각형 137"/>
              <p:cNvSpPr/>
              <p:nvPr/>
            </p:nvSpPr>
            <p:spPr bwMode="auto">
              <a:xfrm>
                <a:off x="3818577" y="4048836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학사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FAQ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4" name="모서리가 둥근 직사각형 143"/>
              <p:cNvSpPr/>
              <p:nvPr/>
            </p:nvSpPr>
            <p:spPr bwMode="auto">
              <a:xfrm>
                <a:off x="3818577" y="4598783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학사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Q&amp;A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모서리가 둥근 직사각형 144"/>
              <p:cNvSpPr/>
              <p:nvPr/>
            </p:nvSpPr>
            <p:spPr bwMode="auto">
              <a:xfrm>
                <a:off x="3818577" y="5154890"/>
                <a:ext cx="1164968" cy="422280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양식자료실</a:t>
                </a:r>
              </a:p>
            </p:txBody>
          </p:sp>
          <p:sp>
            <p:nvSpPr>
              <p:cNvPr id="60" name="모서리가 둥근 직사각형 59"/>
              <p:cNvSpPr/>
              <p:nvPr/>
            </p:nvSpPr>
            <p:spPr bwMode="auto">
              <a:xfrm>
                <a:off x="3818577" y="5721038"/>
                <a:ext cx="1164968" cy="422280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보유과목안내</a:t>
                </a: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3952574" y="3843017"/>
              <a:ext cx="798665" cy="2805540"/>
              <a:chOff x="5255677" y="1814526"/>
              <a:chExt cx="1365349" cy="5418326"/>
            </a:xfrm>
          </p:grpSpPr>
          <p:sp>
            <p:nvSpPr>
              <p:cNvPr id="147" name="모서리가 둥근 직사각형 146"/>
              <p:cNvSpPr/>
              <p:nvPr/>
            </p:nvSpPr>
            <p:spPr bwMode="auto">
              <a:xfrm>
                <a:off x="5355867" y="2363862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공지사항</a:t>
                </a:r>
              </a:p>
            </p:txBody>
          </p:sp>
          <p:sp>
            <p:nvSpPr>
              <p:cNvPr id="148" name="모서리가 둥근 직사각형 147"/>
              <p:cNvSpPr/>
              <p:nvPr/>
            </p:nvSpPr>
            <p:spPr bwMode="auto">
              <a:xfrm>
                <a:off x="5255677" y="1814526"/>
                <a:ext cx="1365349" cy="420985"/>
              </a:xfrm>
              <a:prstGeom prst="roundRect">
                <a:avLst/>
              </a:prstGeom>
              <a:solidFill>
                <a:srgbClr val="FFE181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한디원뉴스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9" name="모서리가 둥근 직사각형 148"/>
              <p:cNvSpPr/>
              <p:nvPr/>
            </p:nvSpPr>
            <p:spPr bwMode="auto">
              <a:xfrm>
                <a:off x="5355867" y="2914492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자랑스런한디원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0" name="모서리가 둥근 직사각형 149"/>
              <p:cNvSpPr/>
              <p:nvPr/>
            </p:nvSpPr>
            <p:spPr bwMode="auto">
              <a:xfrm>
                <a:off x="5355867" y="3465123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한디원행사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1" name="모서리가 둥근 직사각형 150"/>
              <p:cNvSpPr/>
              <p:nvPr/>
            </p:nvSpPr>
            <p:spPr bwMode="auto">
              <a:xfrm>
                <a:off x="5355867" y="4015754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작품동영상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&amp;UCC</a:t>
                </a:r>
              </a:p>
            </p:txBody>
          </p:sp>
          <p:sp>
            <p:nvSpPr>
              <p:cNvPr id="152" name="모서리가 둥근 직사각형 151"/>
              <p:cNvSpPr/>
              <p:nvPr/>
            </p:nvSpPr>
            <p:spPr bwMode="auto">
              <a:xfrm>
                <a:off x="5355867" y="4619774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취업현황</a:t>
                </a:r>
              </a:p>
            </p:txBody>
          </p:sp>
          <p:sp>
            <p:nvSpPr>
              <p:cNvPr id="153" name="모서리가 둥근 직사각형 152"/>
              <p:cNvSpPr/>
              <p:nvPr/>
            </p:nvSpPr>
            <p:spPr bwMode="auto">
              <a:xfrm>
                <a:off x="5355867" y="5170404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진학현황</a:t>
                </a:r>
              </a:p>
            </p:txBody>
          </p:sp>
          <p:sp>
            <p:nvSpPr>
              <p:cNvPr id="154" name="모서리가 둥근 직사각형 153"/>
              <p:cNvSpPr/>
              <p:nvPr/>
            </p:nvSpPr>
            <p:spPr bwMode="auto">
              <a:xfrm>
                <a:off x="5355867" y="5721036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공모전수상내역</a:t>
                </a:r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 bwMode="auto">
              <a:xfrm>
                <a:off x="5355867" y="6259941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성공취업인터뷰</a:t>
                </a:r>
              </a:p>
            </p:txBody>
          </p:sp>
          <p:sp>
            <p:nvSpPr>
              <p:cNvPr id="63" name="모서리가 둥근 직사각형 62"/>
              <p:cNvSpPr/>
              <p:nvPr/>
            </p:nvSpPr>
            <p:spPr bwMode="auto">
              <a:xfrm>
                <a:off x="5355867" y="6810573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함께하는 기업</a:t>
                </a:r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5" name="모서리가 둥근 직사각형 154"/>
            <p:cNvSpPr/>
            <p:nvPr/>
          </p:nvSpPr>
          <p:spPr bwMode="auto">
            <a:xfrm>
              <a:off x="4933667" y="4127456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한디원소개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 bwMode="auto">
            <a:xfrm>
              <a:off x="4875061" y="3843016"/>
              <a:ext cx="798665" cy="217981"/>
            </a:xfrm>
            <a:prstGeom prst="roundRect">
              <a:avLst/>
            </a:prstGeom>
            <a:solidFill>
              <a:srgbClr val="FFE181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학교안내</a:t>
              </a:r>
            </a:p>
          </p:txBody>
        </p:sp>
        <p:sp>
          <p:nvSpPr>
            <p:cNvPr id="157" name="모서리가 둥근 직사각형 156"/>
            <p:cNvSpPr/>
            <p:nvPr/>
          </p:nvSpPr>
          <p:spPr bwMode="auto">
            <a:xfrm>
              <a:off x="4933667" y="4418236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총장인사말</a:t>
              </a:r>
            </a:p>
          </p:txBody>
        </p:sp>
        <p:sp>
          <p:nvSpPr>
            <p:cNvPr id="158" name="모서리가 둥근 직사각형 157"/>
            <p:cNvSpPr/>
            <p:nvPr/>
          </p:nvSpPr>
          <p:spPr bwMode="auto">
            <a:xfrm>
              <a:off x="5846782" y="4127456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교양과정안내</a:t>
              </a:r>
            </a:p>
          </p:txBody>
        </p:sp>
        <p:sp>
          <p:nvSpPr>
            <p:cNvPr id="159" name="모서리가 둥근 직사각형 158"/>
            <p:cNvSpPr/>
            <p:nvPr/>
          </p:nvSpPr>
          <p:spPr bwMode="auto">
            <a:xfrm>
              <a:off x="5788175" y="3843016"/>
              <a:ext cx="798665" cy="217981"/>
            </a:xfrm>
            <a:prstGeom prst="roundRect">
              <a:avLst/>
            </a:prstGeom>
            <a:solidFill>
              <a:srgbClr val="FFE181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교양과정</a:t>
              </a:r>
            </a:p>
          </p:txBody>
        </p:sp>
        <p:sp>
          <p:nvSpPr>
            <p:cNvPr id="160" name="모서리가 둥근 직사각형 159"/>
            <p:cNvSpPr/>
            <p:nvPr/>
          </p:nvSpPr>
          <p:spPr bwMode="auto">
            <a:xfrm>
              <a:off x="5846782" y="4412565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교양수강문의</a:t>
              </a:r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2674449" y="3216154"/>
              <a:ext cx="981563" cy="191504"/>
              <a:chOff x="331803" y="4583351"/>
              <a:chExt cx="1417813" cy="276616"/>
            </a:xfrm>
          </p:grpSpPr>
          <p:sp>
            <p:nvSpPr>
              <p:cNvPr id="162" name="모서리가 둥근 직사각형 161"/>
              <p:cNvSpPr/>
              <p:nvPr/>
            </p:nvSpPr>
            <p:spPr bwMode="auto">
              <a:xfrm>
                <a:off x="331803" y="4590611"/>
                <a:ext cx="1413965" cy="25446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3" name="직사각형 65"/>
              <p:cNvSpPr>
                <a:spLocks noChangeArrowheads="1"/>
              </p:cNvSpPr>
              <p:nvPr/>
            </p:nvSpPr>
            <p:spPr bwMode="auto">
              <a:xfrm>
                <a:off x="331803" y="4583351"/>
                <a:ext cx="1417813" cy="276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>
                    <a:latin typeface="맑은 고딕" pitchFamily="50" charset="-127"/>
                    <a:ea typeface="맑은 고딕" pitchFamily="50" charset="-127"/>
                    <a:cs typeface="나눔고딕"/>
                  </a:rPr>
                  <a:t>메인 메뉴</a:t>
                </a:r>
              </a:p>
            </p:txBody>
          </p:sp>
        </p:grpSp>
        <p:sp>
          <p:nvSpPr>
            <p:cNvPr id="164" name="모서리가 둥근 직사각형 163"/>
            <p:cNvSpPr/>
            <p:nvPr/>
          </p:nvSpPr>
          <p:spPr bwMode="auto">
            <a:xfrm>
              <a:off x="342394" y="4130292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실내디자인</a:t>
              </a:r>
            </a:p>
          </p:txBody>
        </p:sp>
        <p:sp>
          <p:nvSpPr>
            <p:cNvPr id="165" name="모서리가 둥근 직사각형 164"/>
            <p:cNvSpPr/>
            <p:nvPr/>
          </p:nvSpPr>
          <p:spPr bwMode="auto">
            <a:xfrm>
              <a:off x="342394" y="4418236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시각디자인</a:t>
              </a:r>
            </a:p>
          </p:txBody>
        </p:sp>
        <p:sp>
          <p:nvSpPr>
            <p:cNvPr id="166" name="모서리가 둥근 직사각형 165"/>
            <p:cNvSpPr/>
            <p:nvPr/>
          </p:nvSpPr>
          <p:spPr bwMode="auto">
            <a:xfrm>
              <a:off x="342394" y="4710353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산업디자인</a:t>
              </a:r>
            </a:p>
          </p:txBody>
        </p:sp>
        <p:sp>
          <p:nvSpPr>
            <p:cNvPr id="167" name="모서리가 둥근 직사각형 166"/>
            <p:cNvSpPr/>
            <p:nvPr/>
          </p:nvSpPr>
          <p:spPr bwMode="auto">
            <a:xfrm>
              <a:off x="342394" y="4998297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디지털아트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 bwMode="auto">
            <a:xfrm>
              <a:off x="342394" y="5286242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패션디자인</a:t>
              </a:r>
            </a:p>
          </p:txBody>
        </p:sp>
        <p:sp>
          <p:nvSpPr>
            <p:cNvPr id="169" name="모서리가 둥근 직사각형 168"/>
            <p:cNvSpPr/>
            <p:nvPr/>
          </p:nvSpPr>
          <p:spPr bwMode="auto">
            <a:xfrm>
              <a:off x="342394" y="5574187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패션비즈니스</a:t>
              </a:r>
            </a:p>
          </p:txBody>
        </p:sp>
        <p:sp>
          <p:nvSpPr>
            <p:cNvPr id="170" name="모서리가 둥근 직사각형 169"/>
            <p:cNvSpPr/>
            <p:nvPr/>
          </p:nvSpPr>
          <p:spPr bwMode="auto">
            <a:xfrm>
              <a:off x="342394" y="5866303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미용학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 bwMode="auto">
            <a:xfrm>
              <a:off x="342394" y="6154248"/>
              <a:ext cx="681452" cy="294677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spcAft>
                  <a:spcPct val="35000"/>
                </a:spcAft>
                <a:defRPr/>
              </a:pPr>
              <a:r>
                <a:rPr lang="ko-KR" altLang="en-US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미용학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430818" fontAlgn="ctr">
                <a:spcAft>
                  <a:spcPct val="35000"/>
                </a:spcAft>
                <a:defRPr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ond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day)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 bwMode="auto">
            <a:xfrm>
              <a:off x="4933667" y="4702341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원장인사말</a:t>
              </a:r>
            </a:p>
          </p:txBody>
        </p:sp>
        <p:sp>
          <p:nvSpPr>
            <p:cNvPr id="173" name="모서리가 둥근 직사각형 172"/>
            <p:cNvSpPr/>
            <p:nvPr/>
          </p:nvSpPr>
          <p:spPr bwMode="auto">
            <a:xfrm>
              <a:off x="4933667" y="5013042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오시는길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 bwMode="auto">
            <a:xfrm>
              <a:off x="4933667" y="5298151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조직및연락처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 bwMode="auto">
            <a:xfrm>
              <a:off x="4933667" y="5583260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홍보영상</a:t>
              </a:r>
            </a:p>
          </p:txBody>
        </p:sp>
        <p:sp>
          <p:nvSpPr>
            <p:cNvPr id="176" name="모서리가 둥근 직사각형 175"/>
            <p:cNvSpPr/>
            <p:nvPr/>
          </p:nvSpPr>
          <p:spPr bwMode="auto">
            <a:xfrm>
              <a:off x="4933667" y="5868369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기관정보공시</a:t>
              </a:r>
            </a:p>
          </p:txBody>
        </p:sp>
        <p:sp>
          <p:nvSpPr>
            <p:cNvPr id="177" name="모서리가 둥근 직사각형 176"/>
            <p:cNvSpPr/>
            <p:nvPr/>
          </p:nvSpPr>
          <p:spPr bwMode="auto">
            <a:xfrm>
              <a:off x="1243720" y="4130292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모집요강</a:t>
              </a:r>
            </a:p>
          </p:txBody>
        </p:sp>
        <p:sp>
          <p:nvSpPr>
            <p:cNvPr id="178" name="모서리가 둥근 직사각형 177"/>
            <p:cNvSpPr/>
            <p:nvPr/>
          </p:nvSpPr>
          <p:spPr bwMode="auto">
            <a:xfrm>
              <a:off x="1185113" y="3843016"/>
              <a:ext cx="798665" cy="217981"/>
            </a:xfrm>
            <a:prstGeom prst="roundRect">
              <a:avLst/>
            </a:prstGeom>
            <a:solidFill>
              <a:srgbClr val="FFE181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입학</a:t>
              </a:r>
            </a:p>
          </p:txBody>
        </p:sp>
        <p:sp>
          <p:nvSpPr>
            <p:cNvPr id="179" name="모서리가 둥근 직사각형 178"/>
            <p:cNvSpPr/>
            <p:nvPr/>
          </p:nvSpPr>
          <p:spPr bwMode="auto">
            <a:xfrm>
              <a:off x="1243720" y="4418236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원서접수</a:t>
              </a:r>
            </a:p>
          </p:txBody>
        </p:sp>
        <p:grpSp>
          <p:nvGrpSpPr>
            <p:cNvPr id="180" name="그룹 179"/>
            <p:cNvGrpSpPr/>
            <p:nvPr/>
          </p:nvGrpSpPr>
          <p:grpSpPr>
            <a:xfrm>
              <a:off x="2107600" y="3843016"/>
              <a:ext cx="798665" cy="1977686"/>
              <a:chOff x="2172985" y="1814526"/>
              <a:chExt cx="1365349" cy="3819496"/>
            </a:xfrm>
          </p:grpSpPr>
          <p:sp>
            <p:nvSpPr>
              <p:cNvPr id="181" name="모서리가 둥근 직사각형 180"/>
              <p:cNvSpPr/>
              <p:nvPr/>
            </p:nvSpPr>
            <p:spPr bwMode="auto">
              <a:xfrm>
                <a:off x="2273175" y="2369339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모집요강</a:t>
                </a:r>
              </a:p>
            </p:txBody>
          </p:sp>
          <p:sp>
            <p:nvSpPr>
              <p:cNvPr id="182" name="모서리가 둥근 직사각형 181"/>
              <p:cNvSpPr/>
              <p:nvPr/>
            </p:nvSpPr>
            <p:spPr bwMode="auto">
              <a:xfrm>
                <a:off x="2172985" y="1814526"/>
                <a:ext cx="1365349" cy="420985"/>
              </a:xfrm>
              <a:prstGeom prst="roundRect">
                <a:avLst/>
              </a:prstGeom>
              <a:solidFill>
                <a:srgbClr val="FFE181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편입</a:t>
                </a:r>
              </a:p>
            </p:txBody>
          </p:sp>
          <p:sp>
            <p:nvSpPr>
              <p:cNvPr id="183" name="모서리가 둥근 직사각형 182"/>
              <p:cNvSpPr/>
              <p:nvPr/>
            </p:nvSpPr>
            <p:spPr bwMode="auto">
              <a:xfrm>
                <a:off x="2273175" y="2925446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원서접수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4" name="모서리가 둥근 직사각형 183"/>
              <p:cNvSpPr/>
              <p:nvPr/>
            </p:nvSpPr>
            <p:spPr bwMode="auto">
              <a:xfrm>
                <a:off x="2273175" y="4076768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합격자조회</a:t>
                </a:r>
              </a:p>
            </p:txBody>
          </p:sp>
          <p:sp>
            <p:nvSpPr>
              <p:cNvPr id="185" name="모서리가 둥근 직사각형 184"/>
              <p:cNvSpPr/>
              <p:nvPr/>
            </p:nvSpPr>
            <p:spPr bwMode="auto">
              <a:xfrm>
                <a:off x="2273175" y="4632874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편입상담</a:t>
                </a:r>
              </a:p>
            </p:txBody>
          </p:sp>
          <p:sp>
            <p:nvSpPr>
              <p:cNvPr id="186" name="모서리가 둥근 직사각형 185"/>
              <p:cNvSpPr/>
              <p:nvPr/>
            </p:nvSpPr>
            <p:spPr bwMode="auto">
              <a:xfrm>
                <a:off x="2273175" y="3520661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원서접수확인</a:t>
                </a:r>
              </a:p>
            </p:txBody>
          </p:sp>
          <p:sp>
            <p:nvSpPr>
              <p:cNvPr id="57" name="모서리가 둥근 직사각형 56"/>
              <p:cNvSpPr/>
              <p:nvPr/>
            </p:nvSpPr>
            <p:spPr bwMode="auto">
              <a:xfrm>
                <a:off x="2273175" y="5211743"/>
                <a:ext cx="1164968" cy="422279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430818" fontAlgn="ctr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편입성공사례</a:t>
                </a:r>
              </a:p>
            </p:txBody>
          </p:sp>
        </p:grpSp>
        <p:sp>
          <p:nvSpPr>
            <p:cNvPr id="187" name="모서리가 둥근 직사각형 186"/>
            <p:cNvSpPr/>
            <p:nvPr/>
          </p:nvSpPr>
          <p:spPr bwMode="auto">
            <a:xfrm>
              <a:off x="1243720" y="5014376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합격자조회</a:t>
              </a:r>
            </a:p>
          </p:txBody>
        </p:sp>
        <p:sp>
          <p:nvSpPr>
            <p:cNvPr id="188" name="모서리가 둥근 직사각형 187"/>
            <p:cNvSpPr/>
            <p:nvPr/>
          </p:nvSpPr>
          <p:spPr bwMode="auto">
            <a:xfrm>
              <a:off x="1243720" y="5302321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입학상담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9" name="모서리가 둥근 직사각형 188"/>
            <p:cNvSpPr/>
            <p:nvPr/>
          </p:nvSpPr>
          <p:spPr bwMode="auto">
            <a:xfrm>
              <a:off x="1243720" y="5599562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자주하는질문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0" name="모서리가 둥근 직사각형 189"/>
            <p:cNvSpPr/>
            <p:nvPr/>
          </p:nvSpPr>
          <p:spPr bwMode="auto">
            <a:xfrm>
              <a:off x="1243720" y="5891678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브로셔신청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1" name="모서리가 둥근 직사각형 190"/>
            <p:cNvSpPr/>
            <p:nvPr/>
          </p:nvSpPr>
          <p:spPr bwMode="auto">
            <a:xfrm>
              <a:off x="1243720" y="4717135"/>
              <a:ext cx="681452" cy="218651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30818" fontAlgn="ctr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원서접수확인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4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실내디자인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직사각형 49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11126" y="3057241"/>
            <a:ext cx="906462" cy="49820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11126" y="356343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11126" y="3931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11126" y="4312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전공연계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5888" y="3235770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093788" y="2662031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625603" y="5168900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가구디자이너 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843146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088214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333282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578349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Rectangle 120" descr="type=button"/>
          <p:cNvSpPr>
            <a:spLocks noChangeArrowheads="1"/>
          </p:cNvSpPr>
          <p:nvPr/>
        </p:nvSpPr>
        <p:spPr bwMode="auto">
          <a:xfrm>
            <a:off x="598201" y="79563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4" name="Rectangle 120" descr="type=button"/>
          <p:cNvSpPr>
            <a:spLocks noChangeArrowheads="1"/>
          </p:cNvSpPr>
          <p:nvPr/>
        </p:nvSpPr>
        <p:spPr bwMode="auto">
          <a:xfrm>
            <a:off x="6283211" y="79563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1742959" y="6054859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5309671" y="6069005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가구디자인만이 아닌 공간과 가구의 연계성을 이해하면서 가구디자인 분야를 이해하게 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가구디자인의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실무자 및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CEO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강연을 통하여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기업 브랜드가구의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특성과 제작가구의 특성 등 다양한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형태를 경험한다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2908252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인테리어스타일링회사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재료 및 시공관련회사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가구디자인 및 브랜드회사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디자인소품관련회사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색채관련회사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디스플레이회사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이벤트관련회사</a:t>
            </a:r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1093788" y="3674054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관련자격증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97777" y="3920275"/>
            <a:ext cx="5652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실내건축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컬러리스트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가구설계제도사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건설안전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건축설계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Auto CAD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자격증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컴퓨터활용능력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급등</a:t>
            </a:r>
          </a:p>
        </p:txBody>
      </p:sp>
    </p:spTree>
    <p:extLst>
      <p:ext uri="{BB962C8B-B14F-4D97-AF65-F5344CB8AC3E}">
        <p14:creationId xmlns:p14="http://schemas.microsoft.com/office/powerpoint/2010/main" val="457489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실내디자인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직사각형 49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11126" y="3057241"/>
            <a:ext cx="906462" cy="49820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11126" y="356343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11126" y="3931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11126" y="4312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전공연계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5888" y="3391506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093788" y="2662031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625603" y="5168900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공간미디어디자이너 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843146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088214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333282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578349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Rectangle 120" descr="type=button"/>
          <p:cNvSpPr>
            <a:spLocks noChangeArrowheads="1"/>
          </p:cNvSpPr>
          <p:nvPr/>
        </p:nvSpPr>
        <p:spPr bwMode="auto">
          <a:xfrm>
            <a:off x="598201" y="79563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4" name="Rectangle 120" descr="type=button"/>
          <p:cNvSpPr>
            <a:spLocks noChangeArrowheads="1"/>
          </p:cNvSpPr>
          <p:nvPr/>
        </p:nvSpPr>
        <p:spPr bwMode="auto">
          <a:xfrm>
            <a:off x="6283211" y="79563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1742959" y="6054859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5309671" y="6069005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97777" y="1881989"/>
            <a:ext cx="5652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현대의 생활환경은 아날로그공간과 디지털공간이 융합되고 있으며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디지털미디어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실제 공간디자인에 접목하는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인터랙티브한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공간디자인에 대한 요구가 증대되고 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컴퓨팅 환경의 장점을 활용하여 사용자와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미디어콘텐츠의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인터랙션을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공간디자인의 또 다른 미래 문화를 선도하는 인재를 양성한다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2908252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인터렉티브기업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미술감독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아트디렉터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환경디자인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설치미술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영화미술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연극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무대디자인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방송세트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프로모션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웨딩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전시디자인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컨벤션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세미나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뮤지컬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CF,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오페라 등의 공간연출을 목적으로 하는 분야</a:t>
            </a:r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1093788" y="3674054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관련자격증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97777" y="3920275"/>
            <a:ext cx="5652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실내건축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컬러리스트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멀티미디어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제작 전문가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건설안전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건축설계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Auto CAD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자격증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컴퓨터활용능력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등</a:t>
            </a:r>
          </a:p>
        </p:txBody>
      </p:sp>
    </p:spTree>
    <p:extLst>
      <p:ext uri="{BB962C8B-B14F-4D97-AF65-F5344CB8AC3E}">
        <p14:creationId xmlns:p14="http://schemas.microsoft.com/office/powerpoint/2010/main" val="42992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2584" y="4376420"/>
            <a:ext cx="5132832" cy="15849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시각디자인</a:t>
            </a:r>
          </a:p>
        </p:txBody>
      </p:sp>
    </p:spTree>
    <p:extLst>
      <p:ext uri="{BB962C8B-B14F-4D97-AF65-F5344CB8AC3E}">
        <p14:creationId xmlns:p14="http://schemas.microsoft.com/office/powerpoint/2010/main" val="31958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85347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시각디자인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57575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1055688" y="2210576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전공소개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55688" y="2456797"/>
            <a:ext cx="560266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시각디자인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은 문화와 디지털매체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소통을 위한 커뮤니케이션 문제 해결을 위한 하나의 방식이 아닌 새로운 답을 찾기 위한 </a:t>
            </a:r>
            <a:r>
              <a:rPr lang="ko-KR" altLang="en-US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실무교육의 현장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입니다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시각디자인 교육 과정은 이러한 시대적 요구에 능동적으로 대처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하기위해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창의적인 아이디어와 감각적인 디자인 능력을 갖춘 </a:t>
            </a:r>
            <a:r>
              <a:rPr lang="ko-KR" altLang="en-US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전문가를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양성하기 위해 유연성 있게 변화되어 왔습니다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 </a:t>
            </a:r>
            <a:r>
              <a:rPr lang="ko-KR" altLang="en-US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시각디자인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전공은 커뮤니케이션을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하기위한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여러 가지 수단매체 활용 및 기초 시각디자인 과정을 통해 시각적 전달을 위한 정보화와 시각커뮤니케이션 이론과 실제를 연구하는 전문 </a:t>
            </a:r>
            <a:r>
              <a:rPr lang="en-US" altLang="ko-KR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[</a:t>
            </a:r>
            <a:r>
              <a:rPr lang="ko-KR" altLang="en-US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</a:t>
            </a:r>
            <a:r>
              <a:rPr lang="en-US" altLang="ko-KR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패키지디자이너</a:t>
            </a:r>
            <a:r>
              <a:rPr lang="en-US" altLang="ko-KR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] [</a:t>
            </a:r>
            <a:r>
              <a:rPr lang="ko-KR" altLang="en-US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</a:t>
            </a:r>
            <a:r>
              <a:rPr lang="en-US" altLang="ko-KR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브랜드디자이너</a:t>
            </a:r>
            <a:r>
              <a:rPr lang="en-US" altLang="ko-KR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] [</a:t>
            </a:r>
            <a:r>
              <a:rPr lang="ko-KR" altLang="en-US" sz="1000" b="1" dirty="0" err="1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일러스트레이터</a:t>
            </a:r>
            <a:r>
              <a:rPr lang="en-US" altLang="ko-KR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] [</a:t>
            </a:r>
            <a:r>
              <a:rPr lang="ko-KR" altLang="en-US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웹</a:t>
            </a:r>
            <a:r>
              <a:rPr lang="en-US" altLang="ko-KR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UX·UI</a:t>
            </a:r>
            <a:r>
              <a:rPr lang="ko-KR" altLang="en-US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디자이너</a:t>
            </a:r>
            <a:r>
              <a:rPr lang="en-US" altLang="ko-KR" sz="1000" b="1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] 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를 양성한다는 데 전공 목표를 두고 있습니다</a:t>
            </a:r>
            <a:r>
              <a:rPr lang="en-US" altLang="ko-KR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시각디자인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전공은 실제 실무에서 요구 되어 지고 있는 전문성을 위해 각 분야 기업 디자이너 출신의 강사진을 통한 현장감 있는 교육 시스템을 갖추고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시각적 커뮤니케이션과정을 통해 학생의 디자인적 감각 유연성과 기업에서 협업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할수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있는 디자이너로 양성하는데 학습의 의의를 두고 있습니다</a:t>
            </a:r>
            <a:r>
              <a:rPr lang="en-US" altLang="ko-KR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ko-KR" altLang="en-US" sz="10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65" name="Rectangle 3"/>
          <p:cNvSpPr>
            <a:spLocks noChangeArrowheads="1"/>
          </p:cNvSpPr>
          <p:nvPr/>
        </p:nvSpPr>
        <p:spPr bwMode="auto">
          <a:xfrm>
            <a:off x="1055687" y="4736571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kumimoji="0" lang="ko-KR" altLang="en-US" sz="1000" dirty="0" smtClean="0">
                <a:ea typeface="함초롬돋움" panose="02030504000101010101" pitchFamily="18" charset="-127"/>
              </a:rPr>
              <a:t>실내디자인 전공과정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60325"/>
              </p:ext>
            </p:extLst>
          </p:nvPr>
        </p:nvGraphicFramePr>
        <p:xfrm>
          <a:off x="1280141" y="5072379"/>
          <a:ext cx="5378208" cy="2337816"/>
        </p:xfrm>
        <a:graphic>
          <a:graphicData uri="http://schemas.openxmlformats.org/drawingml/2006/table">
            <a:tbl>
              <a:tblPr/>
              <a:tblGrid>
                <a:gridCol w="641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공통기초과정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디자인기초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타이포그래피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레이아웃기초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디자인조형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디자인색채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디지털조형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광고학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드로잉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영상기초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웹디자인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응용과정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패키지디자인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브랜딩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일러스트디자인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인터넷프로그래밍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디자인리서치와마케팅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디자인세미나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DTP,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인포그라피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서체연구세미나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심화과정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포장디자인실무연구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광고디자인스튜디오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디지털일러스트레이션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디자인경영과브랜드전략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그래픽디자인연구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II,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디지털콘텐츠기획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사진과디자인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서체연구세미나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II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취업준비과정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시각디자인실습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인터랙션디자인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세일즈프로모션전략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제품기획론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디자인리서치와마케팅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디자인마케팅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프리젠테이션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포트폴리오 외 기업실무연계 및 기업 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11126" y="3057241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광고∙브랜드디자이너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1126" y="367862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1126" y="405962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1126" y="442788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21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61574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시각디자인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231254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55688" y="2477475"/>
            <a:ext cx="56026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브랜드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브랜드 매니저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CI, BI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타이포그래퍼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매체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크리에이터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쇼윈도우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매대 디자인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포장디자인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상품진열 및 연출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POP, POSM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출판사 디자이너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잡지사 디자이너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광고대행사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AE, GD, CD, PD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 홍보실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커뮤니케이션팀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 마케팅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홍보 기획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인쇄 광고디자이너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 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광고디자이너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 프로덕션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CF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광고영상디자이너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모션그래픽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디지털영상 제작 편집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특수효과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3D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연출가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애니메이터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방송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PD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미디어 회사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팬시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상품 개발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동화작가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프리랜서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창업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컨텐츠기획자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서비스디자인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앱디자이너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공공기관 및 디자인공무원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057241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광고∙브랜드디자이너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1126" y="367862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1126" y="405962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1126" y="442788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직사각형 29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483881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55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시각디자인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055688" y="2293491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교과과정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057241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광고∙브랜드디자이너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1126" y="367862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1126" y="405962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1126" y="442788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56445"/>
              </p:ext>
            </p:extLst>
          </p:nvPr>
        </p:nvGraphicFramePr>
        <p:xfrm>
          <a:off x="1153626" y="2622610"/>
          <a:ext cx="5504723" cy="7012933"/>
        </p:xfrm>
        <a:graphic>
          <a:graphicData uri="http://schemas.openxmlformats.org/drawingml/2006/table">
            <a:tbl>
              <a:tblPr/>
              <a:tblGrid>
                <a:gridCol w="786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6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6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63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8636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이수구분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학기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FFFFFF"/>
                          </a:solidFill>
                          <a:effectLst/>
                        </a:rPr>
                        <a:t>이수구분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학기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교과목명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학점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교과목명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학점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37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생활과디자인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사진촬영과감상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생활예절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영화예술의 이해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디자인사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타이포그래피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평면도형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멀티미디어디자인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컴퓨터그래픽스 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디자인사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편집디자인실습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색채학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홈페이지설계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컴퓨터그래픽스 </a:t>
                      </a:r>
                      <a:r>
                        <a:rPr lang="en-US" altLang="ko-KR" sz="900" b="0">
                          <a:effectLst/>
                        </a:rPr>
                        <a:t>II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 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기초디자인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437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미학개론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미술감상법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시각디자인론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디자인론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시각디자인실습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디지털디자인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광고디자인스튜디오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광고디자인</a:t>
                      </a:r>
                      <a:r>
                        <a:rPr lang="en-US" sz="900" b="0">
                          <a:effectLst/>
                        </a:rPr>
                        <a:t>I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사진과디자인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디지털애니메이션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9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디지털일러스트레이션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디자인마케팅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디지털스토리텔링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모션그래픽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모바일프로그래밍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시각디자인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9437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3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중국문화의이해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실용영어회화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경영학개론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건축과주거환경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9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광고디자인스튜디오</a:t>
                      </a:r>
                      <a:r>
                        <a:rPr lang="en-US" altLang="ko-KR" sz="900" b="0">
                          <a:effectLst/>
                        </a:rPr>
                        <a:t>II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포트폴리오</a:t>
                      </a:r>
                      <a:br>
                        <a:rPr lang="ko-KR" altLang="en-US" sz="900" b="0">
                          <a:effectLst/>
                        </a:rPr>
                      </a:br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포트폴리오제작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영상론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영상정보처리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디자인세미나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일러스트레이션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인터랙션디자인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9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디자인경영과브랜드전략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DTP (</a:t>
                      </a:r>
                      <a:r>
                        <a:rPr lang="ko-KR" altLang="en-US" sz="900" b="0">
                          <a:effectLst/>
                        </a:rPr>
                        <a:t>포트폴리오제작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디지털사진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디지털디자인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디지털콘텐츠기획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광고기획실습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 </a:t>
                      </a:r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9674"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자격증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전공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게임그래픽전문가자격증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20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정보처리산업기사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16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컬러리스트기사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20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컴퓨터활용능력</a:t>
                      </a:r>
                      <a:r>
                        <a:rPr lang="en-US" altLang="ko-KR" sz="900" b="0">
                          <a:effectLst/>
                        </a:rPr>
                        <a:t>1</a:t>
                      </a:r>
                      <a:r>
                        <a:rPr lang="ko-KR" altLang="en-US" sz="900" b="0">
                          <a:effectLst/>
                        </a:rPr>
                        <a:t>급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14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9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멀티미디어콘텐츠제작전문가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18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유통관리사</a:t>
                      </a:r>
                      <a:r>
                        <a:rPr lang="en-US" altLang="ko-KR" sz="900" b="0">
                          <a:effectLst/>
                        </a:rPr>
                        <a:t>2</a:t>
                      </a:r>
                      <a:r>
                        <a:rPr lang="ko-KR" altLang="en-US" sz="900" b="0">
                          <a:effectLst/>
                        </a:rPr>
                        <a:t>급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effectLst/>
                        </a:rPr>
                        <a:t>10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컬러리스트산업기사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16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컴퓨터활용능력</a:t>
                      </a:r>
                      <a:r>
                        <a:rPr lang="en-US" altLang="ko-KR" sz="900" b="0">
                          <a:effectLst/>
                        </a:rPr>
                        <a:t>2</a:t>
                      </a:r>
                      <a:r>
                        <a:rPr lang="ko-KR" altLang="en-US" sz="900" b="0">
                          <a:effectLst/>
                        </a:rPr>
                        <a:t>급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6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시각디자인산업기사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16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워드프로세서</a:t>
                      </a:r>
                      <a:r>
                        <a:rPr lang="en-US" altLang="ko-KR" sz="900" b="0">
                          <a:effectLst/>
                        </a:rPr>
                        <a:t>1</a:t>
                      </a:r>
                      <a:r>
                        <a:rPr lang="ko-KR" altLang="en-US" sz="900" b="0">
                          <a:effectLst/>
                        </a:rPr>
                        <a:t>급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4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89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게임프로그래밍전문가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20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하단 자격증 정보 참조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b="0">
                        <a:effectLst/>
                      </a:endParaRP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49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제품디자인산업기사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16</a:t>
                      </a: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b="0">
                        <a:effectLst/>
                      </a:endParaRP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b="0">
                        <a:effectLst/>
                      </a:endParaRPr>
                    </a:p>
                  </a:txBody>
                  <a:tcPr marL="4999" marR="2000" marT="5999" marB="20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586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총계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전공필수</a:t>
                      </a:r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과목수</a:t>
                      </a:r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6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전공선택</a:t>
                      </a:r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과목수</a:t>
                      </a:r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FFFF"/>
                          </a:solidFill>
                          <a:effectLst/>
                        </a:rPr>
                        <a:t>15</a:t>
                      </a:r>
                    </a:p>
                  </a:txBody>
                  <a:tcPr marL="4999" marR="4999" marT="7998" marB="7998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직사각형 29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110864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791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시각디자인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297096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교과목 개요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057241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광고∙브랜드디자이너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1126" y="367862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1126" y="405962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1126" y="442788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5688" y="2682476"/>
            <a:ext cx="5472506" cy="1461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디자인사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전반적인 디자인의 역사적 발달과 개별 디자인 양식의 조형적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시대적 특징을 이해하고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개별 디자인 분야와의 연관성을 연구함으로써 미의식을 고취시키고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이로써 급변하는 시대에 대처할 수 있도록 현장성과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미래성을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갖춘 디자이너를 양성한다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평면조형</a:t>
            </a:r>
          </a:p>
          <a:p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2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차원 예술의 기본 조형원리와 그 특성인 공간의 요리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물성의 이해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색의 조화 를 기본적으로 추구한다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구성원리와 원근법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반복과 대비 등 전통의 미학과 현 대의 평면조형원리를 재정립하여 평면예술의 개념을 환기시키고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지적이며 현대 적인 조형 이미지를 창출한다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타이포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그래피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 수업의 목적은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타이포그래피란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무엇이며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타이포그래피에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대한 전통적 규범과 관례 그리고 지침을 충분히 이해하는데 있다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서체의 종류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글자가 주는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Image,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서체의 크기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어간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행간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편집디자인의 기본 요소인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Typography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요소를 통해 작품화와 편집의 기본요소를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실무를 중심으로 현장감 있는 내용을 기반으로 창조적인 작품을 기획하고 있는 학생을 위해 고안되어 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멀티미디어 디자인</a:t>
            </a:r>
          </a:p>
          <a:p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프리미어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en-US" altLang="ko-KR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Premire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를 이용하여 뮤직 비디오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비디오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블레이크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다큐멘터리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교육 매체 등과 같은 텔레비전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CF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및 광고나 영화 외의 다양한 영역에서 필요한 동영상 이미지의 기획과 촬영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편집에 이르는 기초적인 동영상 표현 기법을 익히고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여러 가지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CD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타이틀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홈페이지 디자인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인터넷 정보검색 등을 감상하고 멀티미디어 디자인의 원리를 이론적으로 이해하며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관련 소프트웨어를 효과적으로 활용하는 능력을 기른다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시각디자인론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개념과 시각 디자인의 다양한 적용 그리고 관련 분야와의 상호 관계를 일별한다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 디자인 이해에 필요한 조형 이론을 소개함으로써 디자인의 실재적 효용성에 대한 학습 및 디자인 전개와 평가를 위한 기초를 습득한다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시각디자인 실습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특정한 시각전달 매체를 설정하고 이에 대한 문제해결을 위해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창의적 디자인 발상과 합목적적인 전개와 표현에 이르는 종합적인 과정을 경험함으로써 전문적인 디자인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 그래픽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일러스트레이션을 중심으로 컴퓨터 응용 그래픽 이미지 제작기법을 이해하며 관련 그래픽 활용 예를 비교 분석 연구한다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벡터이미지의 장단점을 중심으로 실무적 실습을 진행한다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 그래픽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실무에서 가장 많이 쓰이는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Photoshop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색상ㆍ입체ㆍ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Filter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효과를 이용하여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CD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재킷이나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Poster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등을 편집할 수 있도록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색채학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명도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채도의 정확한 정의와 디자인의 가시적 체계를 이해하고 기능적인 색의 개념과 색의 표시법을 익힘으로써 색의 구조와 종류를 체계적으로 이해한다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영상디자인 스튜디오</a:t>
            </a:r>
          </a:p>
          <a:p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에프터이팩트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(After Effect)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를 기본으로 조명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녹음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믹싱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편집 등 영상물 제작에 필요한 실질적인 테크닉을 연습한다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특수영상을 만드는 기법과 다양한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플로그인을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기본적인 기술을 바탕으로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전달성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창의성을 갖춘 영상 이미지를 연출할 수 있도록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영상물의 발전과 전개를 이해하고 실질적인 영상 디자인을 기획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제작하는데 요구되는 다양한 미학적 근거와 이론적 체계를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영상정보처리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영상시스템의 모델링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샘플링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양자화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 개선과 복구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2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차원 데이터의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필터링과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변환 이론 등의 영상 처리 기법을 소개하고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영상정보를 자동으로 처리하기 위한 영상분할 기법과 영상인식 기법을 다룬다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디지털 디자인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 그래픽 활용을 위한 제반 지식과 기본 기법을 습득하여 디자인 프로세스에서의 적응력을 기르며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최종 결과물에 이르는 디지털 디자인 과정을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마케팅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마케팅에 대한 전략적 원리와 지침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기법 등을 학습하여 조형적인 창작활동과 여러 분야 학문에 응용함으로써 디자인 프로세스에 대한 전문적인 지식을 갖추도록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광고디자인 스튜디오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광고기획에서 제작에 이르는 일반과정을 학습하며 매체 특성에 부합되는 합목적인 표현과 창의적 내용을 담는 기법을 구사하는 능력을 기른다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광고학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광고의 개념과 본질을 이론적으로 파악하여 광고의 기본 원리를 이해하고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광고의 사회적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산업적 환경과 기능을 살펴봄으로써 광고의 사회적 의의와 업무 구조 및 환경을 이해한다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광고업무 및 광고교육의 구성 및 내용을 학습하여 광고에 대한 이해를 돕는다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인터페이스 디자인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멀티미디어나 컴퓨터그래픽의 기초 과목으로써 인터페이스 디자인의 필요성을 인식하고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기초개념의 이해와 효과적인 멀티미디어 분석을 통해 신기술 개발의 응용력을 높인다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인터랙션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디자인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정보의 창출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저장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송출 과정에서 쌍방향 대화형식에 의한 교류가 원활하게 이루어질 수 있도록 제반 사항을 익히고 이에 따른 디자인 프로세스를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 애니메이션</a:t>
            </a:r>
          </a:p>
          <a:p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2D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3D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애니메이션의 기초개념과 제작과정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기법 등을 학습하고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3D MAX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와 같은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3D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애니메이션 소프트웨어를 사용한 기본적인 애니메이션 제작을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디지털 애니메이션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애니메이션에 대한 이론적 이해를 기반으로 동작연출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 프로그램의 적용 등 디지털 애니메이션 제작에 필요한 전반적인 작업과정을 경험하며 애니메이션 전체를 연출해내는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애니메이션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애니메이션 작품제작에 앞서 기본적으로 알아야 할 애니메이션 기본이론과 표현기법을 실제 제작과정을 통해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디지털사진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정보화 시대의 첨단 기술이 어떻게 예술분야에 적용될 수 있는지 그리고 어떻게 하면 그 기술을 더욱 효율적으로 사용할 것인가를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새로운 매체를 처음 접하는 학생들을 감안하여 모든 교육을 디지털 이미지에 국한하지 않고 본질적인 이해와 응용을 위해 컴퓨터의 구조와 작동 원리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인터넷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멀티미디어를 포함한 폭넓은 분야를 다룬다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근대 디자인의 형성기에 나타난 현상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사조 등의 이론적 배경을 파악한다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특히 현대 디자인 운동을 계기로 여러 분야에서 일고 있는 포스트모더니즘 현상과 여러 커뮤니케이션 분야에서 발전하는 디자인의 현상들을 점검하고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디자인의 시대상황을 예측하는 능력을 기른다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인터넷 프로그래밍</a:t>
            </a:r>
          </a:p>
          <a:p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HTML, Dynamic HTML, JavaScript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등을 사용하여 인터넷 환경에서 필요한 각종 동적인 웹 응용 프로그램을 개발할 수 있는 기본적인 프로그래밍 기법과 응용방법을 실습하여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웹브라우저에서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실행되는 프로그램을 작성할 수 있도록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홈페이지 설계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홈페이지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저작툴인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드림위버를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이용하여 홈페이지를 만들 수 있는 기본 구조를 만든다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b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월드와이드웹과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HTML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 정의 및 기본 구조를 이해하며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실기를 중심으로 다양한 형태의 홈페이지를 설계해 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운영체제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초기의 시스템부터 최근의 다중 프로그램 시스템의 발전 과정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운영체제의 구성 요소와 조직 형태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스케줄링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메모리관리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파일 시스템 입문과 접근법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할당 방법 등을 숙지하여 컴퓨터를 이해하는 능력을 갖도록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운영체제에서 사용하는 보안 메커니즘에 대해 학습함으로써 시스템의 안전성 확보 방안에 대해 숙지한다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멀티미디어 저작도구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멀티미디어 저작프로그램을 학습하고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CD-title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구성을 위한 기획 및 스토리보드 작성방법 등을 배운다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저작도구의 사용방법과 스크립트 언어를 통한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인터랙티브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콘텐츠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생성방법을 습득하여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CD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타이트 및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홍보물 등의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CD-title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제작에 필요한 이론과 실무를 익힌다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세미나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최근 디자인분야에서 주목을 끄는 주제를 선정하여 관련 서적 및 자료를 조사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탐독하고 토론을 전개함으로써 산업디자인의 전개에 도움을 줄 기본적인 디자인 안목을 수립하고 최신 디자인 경향에 대한 이해를 높이기 위해 마련된 과목이다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프로그래밍 언어실습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프로그래밍의 기본 문법과 컴퓨터 직접 조작할 수 있는 기본 프로그램능력을 기르고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이론과 실습을 통하여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윈도우즈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환경에서 프로그램을 작성하고 실무에 적용할 수 있는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모바일을 제어 할 수 있는 기본 프로그램도 함께 익힌다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미학개론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미와 미학적 사고의 여러 흐름을 연대적으로 살펴보고 미학의 기본 개념들과 주요이론을 각 부문별로 고찰하며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현대미학이 해결해야 할 과제와 문제점을 진단해 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생활과 디자인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작은 일상용품으로부터 거대한 규모의 건축물에 이르기까지 우리의 환경을 구축하고 있는 디자인의 현황과 그 의미를 개괄적으로 살펴보고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디자인의 올바른 개념과 심미성과 기능성의 다양한 가치 및 디자인의 역할을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b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</a:br>
            <a:endParaRPr lang="en-US" altLang="ko-KR" sz="8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일러스트레이션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일러스트레이션의 개념과 기능 그리고 역할을 학습하고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기본드로잉을 전제로 인물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동물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정물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사물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풍경 등을 메시지에 맞도록 시각적으로 묘사하고 표현하는 일러스트레이션의 테크닉과 재료 선택의 다양성을 익힌다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재료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매체별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표현기법을 통하여 대상 묘사력과 평면공간의 지배력을 길러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일러스트레이터의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기초적 감각을 연마하도록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편집디자인 실습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시각적 질서를 통해 가장 효과적인 커뮤니케이션이 이루어져야 하므로 편집디자인의 중추적인 요소인 레이아웃과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그리드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시스템의 활용방법에 중점을 두고 인쇄체를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sz="8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직사각형 16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3069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18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시각디자인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194626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자격증 정보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057241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광고∙브랜드디자이너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1126" y="367862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1126" y="405962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1126" y="442788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17589" y="9621832"/>
            <a:ext cx="58404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* 학사학위 취득 예정자는 총 </a:t>
            </a:r>
            <a:r>
              <a:rPr lang="en-US" altLang="ko-KR" sz="800" dirty="0"/>
              <a:t>3</a:t>
            </a:r>
            <a:r>
              <a:rPr lang="ko-KR" altLang="en-US" sz="800" dirty="0"/>
              <a:t>개의 자격증을 학점으로 인정받을 수 있습니다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ko-KR" altLang="en-US" sz="800" dirty="0"/>
              <a:t>전공필수 학점으로 인정되는 자격증은 최대 </a:t>
            </a:r>
            <a:r>
              <a:rPr lang="en-US" altLang="ko-KR" sz="800" dirty="0"/>
              <a:t>2</a:t>
            </a:r>
            <a:r>
              <a:rPr lang="ko-KR" altLang="en-US" sz="800" dirty="0"/>
              <a:t>개</a:t>
            </a:r>
            <a:r>
              <a:rPr lang="en-US" altLang="ko-KR" sz="800" dirty="0"/>
              <a:t>, </a:t>
            </a:r>
            <a:r>
              <a:rPr lang="ko-KR" altLang="en-US" sz="800" dirty="0"/>
              <a:t>일반선택 학점으로 인정되는 자격증은 최대 </a:t>
            </a:r>
            <a:r>
              <a:rPr lang="en-US" altLang="ko-KR" sz="800" dirty="0"/>
              <a:t>1</a:t>
            </a:r>
            <a:r>
              <a:rPr lang="ko-KR" altLang="en-US" sz="800" dirty="0"/>
              <a:t>개입니다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동일직무</a:t>
            </a:r>
            <a:r>
              <a:rPr lang="en-US" altLang="ko-KR" sz="800" dirty="0"/>
              <a:t>(</a:t>
            </a:r>
            <a:r>
              <a:rPr lang="ko-KR" altLang="en-US" sz="800" dirty="0" err="1"/>
              <a:t>대분류</a:t>
            </a:r>
            <a:r>
              <a:rPr lang="en-US" altLang="ko-KR" sz="800" dirty="0"/>
              <a:t>-</a:t>
            </a:r>
            <a:r>
              <a:rPr lang="ko-KR" altLang="en-US" sz="800" dirty="0"/>
              <a:t>중분류</a:t>
            </a:r>
            <a:r>
              <a:rPr lang="en-US" altLang="ko-KR" sz="800" dirty="0"/>
              <a:t>-</a:t>
            </a:r>
            <a:r>
              <a:rPr lang="ko-KR" altLang="en-US" sz="800" dirty="0"/>
              <a:t>직무번호 동일</a:t>
            </a:r>
            <a:r>
              <a:rPr lang="en-US" altLang="ko-KR" sz="800" dirty="0"/>
              <a:t>)</a:t>
            </a:r>
            <a:r>
              <a:rPr lang="ko-KR" altLang="en-US" sz="800" dirty="0"/>
              <a:t>내에 속하는 자격증은 여러 개를 취득하여도 학생이 선택하는 </a:t>
            </a:r>
            <a:r>
              <a:rPr lang="en-US" altLang="ko-KR" sz="800" dirty="0"/>
              <a:t>1</a:t>
            </a:r>
            <a:r>
              <a:rPr lang="ko-KR" altLang="en-US" sz="800" dirty="0"/>
              <a:t>개의 자격에 대해서만</a:t>
            </a:r>
          </a:p>
          <a:p>
            <a:r>
              <a:rPr lang="ko-KR" altLang="en-US" sz="800" dirty="0"/>
              <a:t>학점인정이 가능하니 주의하시기 바랍니다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예</a:t>
            </a:r>
            <a:r>
              <a:rPr lang="en-US" altLang="ko-KR" sz="800" dirty="0"/>
              <a:t>) </a:t>
            </a:r>
            <a:r>
              <a:rPr lang="ko-KR" altLang="en-US" sz="800" dirty="0"/>
              <a:t>컴퓨터활용능력과 워드프로세서 </a:t>
            </a:r>
            <a:r>
              <a:rPr lang="en-US" altLang="ko-KR" sz="800" dirty="0"/>
              <a:t>1</a:t>
            </a:r>
            <a:r>
              <a:rPr lang="ko-KR" altLang="en-US" sz="800" dirty="0"/>
              <a:t>급은 동일직무자격으로 </a:t>
            </a:r>
            <a:r>
              <a:rPr lang="en-US" altLang="ko-KR" sz="800" dirty="0"/>
              <a:t>1</a:t>
            </a:r>
            <a:r>
              <a:rPr lang="ko-KR" altLang="en-US" sz="800" dirty="0"/>
              <a:t>개만 인정됨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</a:t>
            </a:r>
          </a:p>
          <a:p>
            <a:r>
              <a:rPr lang="ko-KR" altLang="en-US" sz="800" dirty="0"/>
              <a:t>학점환산표는 자격 취득 시기 및 학점인정 신청 접수 시기 등에 따라 다르게 계산될 수 있으므로 정확한 인정학점은</a:t>
            </a:r>
          </a:p>
          <a:p>
            <a:r>
              <a:rPr lang="ko-KR" altLang="en-US" sz="800" dirty="0"/>
              <a:t>국가평생교육진흥원의 공지를 따르시기 바랍니다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자격증</a:t>
            </a:r>
          </a:p>
          <a:p>
            <a:r>
              <a:rPr lang="ko-KR" altLang="en-US" sz="800" dirty="0"/>
              <a:t>취득 후 학점인정신청은 학생 개인별로 진행해야 하며 자세한 내용은 </a:t>
            </a:r>
            <a:r>
              <a:rPr lang="ko-KR" altLang="en-US" sz="800" dirty="0" err="1"/>
              <a:t>학점은행제</a:t>
            </a:r>
            <a:r>
              <a:rPr lang="ko-KR" altLang="en-US" sz="800" dirty="0"/>
              <a:t> </a:t>
            </a:r>
            <a:r>
              <a:rPr lang="ko-KR" altLang="en-US" sz="800" dirty="0" err="1"/>
              <a:t>콜센터</a:t>
            </a:r>
            <a:r>
              <a:rPr lang="en-US" altLang="ko-KR" sz="800" dirty="0"/>
              <a:t>(1600-0400)</a:t>
            </a:r>
            <a:r>
              <a:rPr lang="ko-KR" altLang="en-US" sz="800" dirty="0"/>
              <a:t>에 문의하시기 바랍니다</a:t>
            </a:r>
            <a:r>
              <a:rPr lang="en-US" altLang="ko-KR" sz="800" dirty="0"/>
              <a:t>.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23256"/>
              </p:ext>
            </p:extLst>
          </p:nvPr>
        </p:nvGraphicFramePr>
        <p:xfrm>
          <a:off x="1055686" y="2519764"/>
          <a:ext cx="5602663" cy="609600"/>
        </p:xfrm>
        <a:graphic>
          <a:graphicData uri="http://schemas.openxmlformats.org/drawingml/2006/table">
            <a:tbl>
              <a:tblPr/>
              <a:tblGrid>
                <a:gridCol w="4908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내용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인정학점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전공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일선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055687" y="3216687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lang="ko-KR" altLang="en-US" sz="1000" dirty="0">
                <a:ea typeface="함초롬돋움" panose="02030504000101010101" pitchFamily="18" charset="-127"/>
              </a:rPr>
              <a:t>전공 학점인정과목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055687" y="6032804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lang="ko-KR" altLang="en-US" sz="1000" dirty="0">
                <a:ea typeface="함초롬돋움" panose="02030504000101010101" pitchFamily="18" charset="-127"/>
              </a:rPr>
              <a:t>일반선택 학점인정 과목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70365"/>
              </p:ext>
            </p:extLst>
          </p:nvPr>
        </p:nvGraphicFramePr>
        <p:xfrm>
          <a:off x="1092657" y="3536261"/>
          <a:ext cx="5568495" cy="2460590"/>
        </p:xfrm>
        <a:graphic>
          <a:graphicData uri="http://schemas.openxmlformats.org/drawingml/2006/table">
            <a:tbl>
              <a:tblPr/>
              <a:tblGrid>
                <a:gridCol w="119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effectLst/>
                        </a:rPr>
                        <a:t>자격증명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게임그래픽 전문가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20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dirty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1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게임제작개론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게임그래픽 디자인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게임그래픽 제작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그래픽 디자인론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1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시각디자인학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게임프로그래밍학 전공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컬러리스트 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20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1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색채심리</a:t>
                      </a:r>
                      <a:r>
                        <a:rPr lang="en-US" altLang="ko-KR" sz="600" b="0">
                          <a:effectLst/>
                        </a:rPr>
                        <a:t>·</a:t>
                      </a:r>
                      <a:r>
                        <a:rPr lang="ko-KR" altLang="en-US" sz="600" b="0">
                          <a:effectLst/>
                        </a:rPr>
                        <a:t>마케팅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색채디자인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색채관리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색채지각론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색채체계론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시각디자인학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산업디자인 전공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멀티미디어 콘텐츠 제작 전문가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18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81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멀티미디어개론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멀티미디어기획및디자인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멀티미디어저작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멀티미디어제작기술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87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시각디자인학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전자계산학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컬러리스트 산업기사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16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681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색채디자인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색채관리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색채심리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색채지각의이해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색채체계의이해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시각디자인학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산업디자인 전공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시각디자인 산업기사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16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dirty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6681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인쇄 및 사진기법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시각디자인론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시각디자인실무이론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색채학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시각디자인학 전공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1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GTQ1</a:t>
                      </a:r>
                      <a:r>
                        <a:rPr lang="ko-KR" altLang="en-US" sz="600" b="1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급</a:t>
                      </a:r>
                      <a:endParaRPr lang="ko-KR" altLang="en-US" sz="600" b="0" dirty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5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GTQ2</a:t>
                      </a:r>
                      <a:r>
                        <a:rPr lang="ko-KR" altLang="en-US" sz="6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급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600" b="0" dirty="0">
                          <a:effectLst/>
                        </a:rPr>
                        <a:t>3</a:t>
                      </a:r>
                    </a:p>
                  </a:txBody>
                  <a:tcPr marL="12753" marR="5101" marT="15304" marB="510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050062"/>
              </p:ext>
            </p:extLst>
          </p:nvPr>
        </p:nvGraphicFramePr>
        <p:xfrm>
          <a:off x="1142675" y="6330538"/>
          <a:ext cx="5515673" cy="3163994"/>
        </p:xfrm>
        <a:graphic>
          <a:graphicData uri="http://schemas.openxmlformats.org/drawingml/2006/table">
            <a:tbl>
              <a:tblPr/>
              <a:tblGrid>
                <a:gridCol w="1181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2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 smtClean="0">
                          <a:effectLst/>
                        </a:rPr>
                        <a:t>자격증명</a:t>
                      </a:r>
                      <a:endParaRPr lang="ko-KR" altLang="en-US" sz="600" b="0" dirty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게임프로그래밍 전문가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 </a:t>
                      </a:r>
                      <a:r>
                        <a:rPr lang="en-US" altLang="ko-KR" sz="600" b="0">
                          <a:effectLst/>
                        </a:rPr>
                        <a:t>20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3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프로그래밍일반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게임제작개론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게임알고리즘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게임프로그램작성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68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전자계산학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컴퓨터공학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정보통신공학 전공</a:t>
                      </a:r>
                      <a:r>
                        <a:rPr lang="en-US" altLang="ko-KR" sz="600" b="0">
                          <a:effectLst/>
                        </a:rPr>
                        <a:t>,</a:t>
                      </a:r>
                      <a:br>
                        <a:rPr lang="en-US" altLang="ko-KR" sz="600" b="0">
                          <a:effectLst/>
                        </a:rPr>
                      </a:b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게임프로그래밍학 전공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제품디자인 산업기사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 </a:t>
                      </a:r>
                      <a:r>
                        <a:rPr lang="en-US" altLang="ko-KR" sz="600" b="0">
                          <a:effectLst/>
                        </a:rPr>
                        <a:t>16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3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인간공학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색채학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공업재료 및 모형제작론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제품디자인론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산업디자인 전공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정보처리 산업기사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 </a:t>
                      </a:r>
                      <a:r>
                        <a:rPr lang="en-US" altLang="ko-KR" sz="600" b="0">
                          <a:effectLst/>
                        </a:rPr>
                        <a:t>16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 dirty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551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전자계산기구조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정보통신개론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운영체제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시스템분석설계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데이터베이스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551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전자계산학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컴퓨터공학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정보통신공학 전공</a:t>
                      </a:r>
                      <a:r>
                        <a:rPr lang="en-US" altLang="ko-KR" sz="600" b="0">
                          <a:effectLst/>
                        </a:rPr>
                        <a:t>,</a:t>
                      </a:r>
                      <a:br>
                        <a:rPr lang="en-US" altLang="ko-KR" sz="600" b="0">
                          <a:effectLst/>
                        </a:rPr>
                      </a:br>
                      <a:r>
                        <a:rPr lang="ko-KR" altLang="en-US" sz="600" b="0">
                          <a:effectLst/>
                        </a:rPr>
                        <a:t>정보보호학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유통관리사 </a:t>
                      </a:r>
                      <a:r>
                        <a:rPr lang="en-US" altLang="ko-KR" sz="600" b="1">
                          <a:effectLst/>
                        </a:rPr>
                        <a:t>2</a:t>
                      </a:r>
                      <a:r>
                        <a:rPr lang="ko-KR" altLang="en-US" sz="600" b="1">
                          <a:effectLst/>
                        </a:rPr>
                        <a:t>급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 </a:t>
                      </a:r>
                      <a:r>
                        <a:rPr lang="en-US" altLang="ko-KR" sz="600" b="0">
                          <a:effectLst/>
                        </a:rPr>
                        <a:t>10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대한상공회의소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716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상권분석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유통마케팅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유통정보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유통물류일반관리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3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전자계산학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컴퓨터공학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정보통신공학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컴퓨터활용능력 </a:t>
                      </a:r>
                      <a:r>
                        <a:rPr lang="en-US" altLang="ko-KR" sz="600" b="1">
                          <a:effectLst/>
                        </a:rPr>
                        <a:t>1</a:t>
                      </a:r>
                      <a:r>
                        <a:rPr lang="ko-KR" altLang="en-US" sz="600" b="1">
                          <a:effectLst/>
                        </a:rPr>
                        <a:t>급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 </a:t>
                      </a:r>
                      <a:r>
                        <a:rPr lang="en-US" altLang="ko-KR" sz="600" b="0">
                          <a:effectLst/>
                        </a:rPr>
                        <a:t>14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대한상공회의소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7716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컴퓨터 일반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스프레드시트 일반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데이터베이스 일반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13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전자계산학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컴퓨터공학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정보통신공학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컴퓨터활용능력 </a:t>
                      </a:r>
                      <a:r>
                        <a:rPr lang="en-US" altLang="ko-KR" sz="600" b="1">
                          <a:effectLst/>
                        </a:rPr>
                        <a:t>2</a:t>
                      </a:r>
                      <a:r>
                        <a:rPr lang="ko-KR" altLang="en-US" sz="600" b="1">
                          <a:effectLst/>
                        </a:rPr>
                        <a:t>급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effectLst/>
                        </a:rPr>
                        <a:t> </a:t>
                      </a:r>
                      <a:r>
                        <a:rPr lang="en-US" altLang="ko-KR" sz="600" b="0" dirty="0">
                          <a:effectLst/>
                        </a:rPr>
                        <a:t>6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대한상공회의소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컴퓨터 일반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스프레드시트 일반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13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전자계산학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컴퓨터공학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정보통신공학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워드프로세서 </a:t>
                      </a:r>
                      <a:r>
                        <a:rPr lang="en-US" altLang="ko-KR" sz="600" b="1">
                          <a:effectLst/>
                        </a:rPr>
                        <a:t>1</a:t>
                      </a:r>
                      <a:r>
                        <a:rPr lang="ko-KR" altLang="en-US" sz="600" b="1">
                          <a:effectLst/>
                        </a:rPr>
                        <a:t>급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 </a:t>
                      </a:r>
                      <a:r>
                        <a:rPr lang="en-US" altLang="ko-KR" sz="600" b="0">
                          <a:effectLst/>
                        </a:rPr>
                        <a:t>4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대한상공회의소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7716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PC</a:t>
                      </a:r>
                      <a:r>
                        <a:rPr lang="ko-KR" altLang="en-US" sz="600" b="0">
                          <a:effectLst/>
                        </a:rPr>
                        <a:t>운영체제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워드프로세싱 용어 및 기능</a:t>
                      </a:r>
                      <a:r>
                        <a:rPr lang="en-US" altLang="ko-KR" sz="600" b="0">
                          <a:effectLst/>
                        </a:rPr>
                        <a:t>, PC</a:t>
                      </a:r>
                      <a:r>
                        <a:rPr lang="ko-KR" altLang="en-US" sz="600" b="0">
                          <a:effectLst/>
                        </a:rPr>
                        <a:t>기본상식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5299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dirty="0">
                        <a:effectLst/>
                      </a:endParaRPr>
                    </a:p>
                  </a:txBody>
                  <a:tcPr marL="8952" marR="3581" marT="10742" marB="358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직사각형 30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317811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799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71352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시각디자인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1625603" y="3057241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시각∙패키지디자이너 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843146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088214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333282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578349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Rectangle 120" descr="type=button"/>
          <p:cNvSpPr>
            <a:spLocks noChangeArrowheads="1"/>
          </p:cNvSpPr>
          <p:nvPr/>
        </p:nvSpPr>
        <p:spPr bwMode="auto">
          <a:xfrm>
            <a:off x="598201" y="584472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4" name="Rectangle 120" descr="type=button"/>
          <p:cNvSpPr>
            <a:spLocks noChangeArrowheads="1"/>
          </p:cNvSpPr>
          <p:nvPr/>
        </p:nvSpPr>
        <p:spPr bwMode="auto">
          <a:xfrm>
            <a:off x="6283211" y="584472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1742959" y="3943200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5309671" y="3957346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97777" y="1881989"/>
            <a:ext cx="5652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브랜딩과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패키지디자인을 통해 새로운 가치를 창출 할 수 있도록 실습한다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탄탄한 기초 조사를 바탕으로 전략을 세우고 브랜드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아이덴티티를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개발할 수 있으며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반영하여 패키지 디자인을 총괄할 수 있는 전문가를 양성한다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11126" y="3057241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광고∙브랜드디자이너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1126" y="367862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1126" y="405962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11126" y="442788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5888" y="30865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40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시각디자인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</a:t>
            </a: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브랜드디자이너</a:t>
            </a: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브랜드디자이너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1625603" y="3057241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광고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브랜드디자이너</a:t>
            </a:r>
            <a:endParaRPr lang="en-US" altLang="ko-KR" sz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843146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088214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333282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578349" y="546556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Rectangle 120" descr="type=button"/>
          <p:cNvSpPr>
            <a:spLocks noChangeArrowheads="1"/>
          </p:cNvSpPr>
          <p:nvPr/>
        </p:nvSpPr>
        <p:spPr bwMode="auto">
          <a:xfrm>
            <a:off x="598201" y="584472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4" name="Rectangle 120" descr="type=button"/>
          <p:cNvSpPr>
            <a:spLocks noChangeArrowheads="1"/>
          </p:cNvSpPr>
          <p:nvPr/>
        </p:nvSpPr>
        <p:spPr bwMode="auto">
          <a:xfrm>
            <a:off x="6283211" y="584472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1742959" y="3943200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5309671" y="3957346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97777" y="1881989"/>
            <a:ext cx="56522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소비자가 사용하는 상품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브랜드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장점을 사람들에게 가장 효과적으로 전달하는 시각적 소통방법에 대해 연구한다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오랜 기간 현장에서 다양한 경험을 쌓아온 교수진과의 긴밀한 협업을 통해 국내외 다양한 공모전에 참가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실무 중심의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크리에이티브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능력을 배양한다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11126" y="3057241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광고∙브랜드디자이너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1126" y="367862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1126" y="405962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11126" y="442788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5888" y="32262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39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15395" y="793806"/>
            <a:ext cx="1895469" cy="415498"/>
            <a:chOff x="331803" y="4566260"/>
            <a:chExt cx="1417813" cy="310793"/>
          </a:xfrm>
        </p:grpSpPr>
        <p:sp>
          <p:nvSpPr>
            <p:cNvPr id="4" name="모서리가 둥근 직사각형 3"/>
            <p:cNvSpPr/>
            <p:nvPr/>
          </p:nvSpPr>
          <p:spPr bwMode="auto">
            <a:xfrm>
              <a:off x="331803" y="4590611"/>
              <a:ext cx="1413965" cy="254463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622300" fontAlgn="ctr" latinLnBrk="0">
                <a:lnSpc>
                  <a:spcPct val="90000"/>
                </a:lnSpc>
                <a:spcAft>
                  <a:spcPct val="35000"/>
                </a:spcAft>
                <a:buFont typeface="Arial" pitchFamily="34" charset="0"/>
                <a:buNone/>
                <a:defRPr/>
              </a:pP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65"/>
            <p:cNvSpPr>
              <a:spLocks noChangeArrowheads="1"/>
            </p:cNvSpPr>
            <p:nvPr/>
          </p:nvSpPr>
          <p:spPr bwMode="auto">
            <a:xfrm>
              <a:off x="331803" y="4566260"/>
              <a:ext cx="1417813" cy="310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latin typeface="맑은 고딕" pitchFamily="50" charset="-127"/>
                  <a:ea typeface="맑은 고딕" pitchFamily="50" charset="-127"/>
                  <a:cs typeface="나눔고딕"/>
                </a:rPr>
                <a:t>전공별 메뉴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  <a:cs typeface="나눔고딕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 bwMode="auto">
          <a:xfrm>
            <a:off x="-2699586" y="2027179"/>
            <a:ext cx="1352049" cy="420937"/>
          </a:xfrm>
          <a:prstGeom prst="roundRect">
            <a:avLst/>
          </a:prstGeom>
          <a:solidFill>
            <a:srgbClr val="FFE18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실내디자인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-1175111" y="2027179"/>
            <a:ext cx="1352049" cy="420937"/>
          </a:xfrm>
          <a:prstGeom prst="roundRect">
            <a:avLst/>
          </a:prstGeom>
          <a:solidFill>
            <a:srgbClr val="FFE18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시각디자인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948221" y="2027179"/>
            <a:ext cx="1352049" cy="420937"/>
          </a:xfrm>
          <a:prstGeom prst="roundRect">
            <a:avLst/>
          </a:prstGeom>
          <a:solidFill>
            <a:srgbClr val="FFE18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디지털아트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3509887" y="2027179"/>
            <a:ext cx="1352049" cy="420937"/>
          </a:xfrm>
          <a:prstGeom prst="roundRect">
            <a:avLst/>
          </a:prstGeom>
          <a:solidFill>
            <a:srgbClr val="FFE18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패션디자인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071553" y="2027179"/>
            <a:ext cx="1352049" cy="420937"/>
          </a:xfrm>
          <a:prstGeom prst="roundRect">
            <a:avLst/>
          </a:prstGeom>
          <a:solidFill>
            <a:srgbClr val="FFE18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패션비즈니스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6617351" y="2027179"/>
            <a:ext cx="1352049" cy="420937"/>
          </a:xfrm>
          <a:prstGeom prst="roundRect">
            <a:avLst/>
          </a:prstGeom>
          <a:solidFill>
            <a:srgbClr val="FFE18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미용학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85769" y="258192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전공안내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86555" y="2027179"/>
            <a:ext cx="1352049" cy="420937"/>
          </a:xfrm>
          <a:prstGeom prst="roundRect">
            <a:avLst/>
          </a:prstGeom>
          <a:solidFill>
            <a:srgbClr val="FFE18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산업디자인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85769" y="3137971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교수소개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-2601740" y="258192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전공안내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-2601740" y="3137970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교수소개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-2601740" y="370206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진출분야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-2601740" y="4258110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인테리어디자이너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-2601740" y="481415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가구디자이너</a:t>
            </a: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-2601740" y="5370194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공간미디어디자이너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-2601740" y="5934292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학과소식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8134851" y="2027179"/>
            <a:ext cx="1352049" cy="420937"/>
          </a:xfrm>
          <a:prstGeom prst="roundRect">
            <a:avLst/>
          </a:prstGeom>
          <a:solidFill>
            <a:srgbClr val="FFE18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미용학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ond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-day)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-2601740" y="6477895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-2601740" y="7021499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전공연계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-1084241" y="258192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전공안내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-1084241" y="3137970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교수소개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-1084241" y="370206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진출분야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-1084241" y="4258110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시각∙패키지디자이너 </a:t>
            </a: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-1084241" y="481415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광고∙브랜드디자이너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-1084241" y="5370194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일러스트레이터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-1084241" y="593429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UI∙UX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</a:t>
            </a: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-1084241" y="6477895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전공소식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-1084241" y="7021499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전공작품</a:t>
            </a: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-1084241" y="7565102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학교생활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477425" y="370206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진출분야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477425" y="4258110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제품디자이너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477425" y="481415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자동차∙운송기기디자이너</a:t>
            </a: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477425" y="5370194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주얼리디자이너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477425" y="593429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공공디자이너</a:t>
            </a: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477425" y="6477895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전공소식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477425" y="7021499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학생작품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477425" y="7565102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산학관련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032753" y="258192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전공안내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2032753" y="3137971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교수소개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2024409" y="370206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진출분야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2024409" y="4258110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영상디자이너</a:t>
            </a: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2024409" y="481415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디지털애니메이션 전문가</a:t>
            </a: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2024409" y="5370194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웹툰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∙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디자이너</a:t>
            </a: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024409" y="593429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게임일러스트레이션 전문가</a:t>
            </a: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2024409" y="6477895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전공소식</a:t>
            </a: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2024409" y="7021499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전공작품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2024409" y="7565102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학교생활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3569873" y="258192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전공안내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3569873" y="3137970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교수소개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569873" y="370206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진출분야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3569873" y="4258110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패션디자인 ∙패션</a:t>
            </a: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3569873" y="481415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패션스타일링</a:t>
            </a: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3569873" y="5370194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패션소재∙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텍스타일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디자인</a:t>
            </a: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3569873" y="5934292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3569873" y="6477895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학생작품소개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3569873" y="7021499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재학생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졸업생 인터뷰</a:t>
            </a: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5202022" y="258192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전공안내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5202022" y="3137970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교수소개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5202022" y="370206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진출분야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5202022" y="4258110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패션마케터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5202022" y="481415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패션기획∙연출자</a:t>
            </a: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5202022" y="5370194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패션창업인</a:t>
            </a:r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5202022" y="5934292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행사 및 작품소개</a:t>
            </a: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5202022" y="6477895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실무산학협력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/MOU</a:t>
            </a: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5202022" y="7021499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학생인터뷰</a:t>
            </a: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6744558" y="258192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전공안내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6744558" y="3137970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교수소개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6744558" y="370206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진출분야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6744558" y="4258110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헤어 스타일리스트</a:t>
            </a:r>
          </a:p>
        </p:txBody>
      </p:sp>
      <p:sp>
        <p:nvSpPr>
          <p:cNvPr id="75" name="모서리가 둥근 직사각형 74"/>
          <p:cNvSpPr/>
          <p:nvPr/>
        </p:nvSpPr>
        <p:spPr bwMode="auto">
          <a:xfrm>
            <a:off x="6744558" y="481415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뷰티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헬스케어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6744558" y="5370194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메디컬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뷰티고디네이트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6744558" y="5934292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산학협력</a:t>
            </a: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6744558" y="6477895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갤러리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6744558" y="7021499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8247824" y="258192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전공안내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 bwMode="auto">
          <a:xfrm>
            <a:off x="8247824" y="3137971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 latinLnBrk="0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교수소개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8239481" y="3702068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진출분야</a:t>
            </a:r>
            <a:endParaRPr lang="ko-KR" altLang="en-US" sz="1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8239481" y="4258110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헤어디자이너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8239481" y="481415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메이크업디자이너</a:t>
            </a: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8239481" y="5370194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네일디자이너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8239481" y="5934292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피부디자이너</a:t>
            </a: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8239481" y="6477895"/>
            <a:ext cx="1153620" cy="42223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buFont typeface="Arial" pitchFamily="34" charset="0"/>
              <a:buNone/>
            </a:pP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래쉬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∙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컨투어코디네이터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8239481" y="7021499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수업동영상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8239481" y="7565102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갤러리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8239481" y="8108705"/>
            <a:ext cx="1153620" cy="42223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22300" fontAlgn="ctr">
              <a:lnSpc>
                <a:spcPct val="90000"/>
              </a:lnSpc>
              <a:spcAft>
                <a:spcPct val="35000"/>
              </a:spcAft>
              <a:defRPr/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행사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03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시각디자인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625603" y="5010700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일러스트레이터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843146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088214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333282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578349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Rectangle 120" descr="type=button"/>
          <p:cNvSpPr>
            <a:spLocks noChangeArrowheads="1"/>
          </p:cNvSpPr>
          <p:nvPr/>
        </p:nvSpPr>
        <p:spPr bwMode="auto">
          <a:xfrm>
            <a:off x="598201" y="77981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4" name="Rectangle 120" descr="type=button"/>
          <p:cNvSpPr>
            <a:spLocks noChangeArrowheads="1"/>
          </p:cNvSpPr>
          <p:nvPr/>
        </p:nvSpPr>
        <p:spPr bwMode="auto">
          <a:xfrm>
            <a:off x="6283211" y="77981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1742959" y="5896659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5309671" y="5910805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디자인과 미술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융합을 토대로 디지털과 아날로그를 자유로이 넘나들며 새로운 시각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이미지콘텐츠를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창조해내고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창작물을 상업적으로 활용 할 수 있는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양성한다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11126" y="3057241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광고∙브랜드디자이너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1126" y="367862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1126" y="405962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11126" y="442788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5888" y="33659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093788" y="2801731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졸업 후 진로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3047952"/>
            <a:ext cx="5652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▶ 아티스트</a:t>
            </a:r>
            <a:endParaRPr lang="en-US" altLang="ko-KR" sz="1000" dirty="0" smtClean="0"/>
          </a:p>
          <a:p>
            <a:pPr marL="177800"/>
            <a:r>
              <a:rPr lang="ko-KR" altLang="en-US" sz="1000" dirty="0" err="1" smtClean="0"/>
              <a:t>일러스트레이터</a:t>
            </a:r>
            <a:r>
              <a:rPr lang="en-US" altLang="ko-KR" sz="1000" dirty="0"/>
              <a:t>, </a:t>
            </a:r>
            <a:r>
              <a:rPr lang="ko-KR" altLang="en-US" sz="1000" dirty="0"/>
              <a:t>시각 예술가</a:t>
            </a:r>
            <a:r>
              <a:rPr lang="en-US" altLang="ko-KR" sz="1000" dirty="0"/>
              <a:t>, </a:t>
            </a:r>
            <a:r>
              <a:rPr lang="ko-KR" altLang="en-US" sz="1000" dirty="0"/>
              <a:t>작가</a:t>
            </a:r>
            <a:r>
              <a:rPr lang="en-US" altLang="ko-KR" sz="1000" dirty="0"/>
              <a:t>, </a:t>
            </a:r>
            <a:r>
              <a:rPr lang="ko-KR" altLang="en-US" sz="1000" dirty="0"/>
              <a:t>그림책 작가</a:t>
            </a:r>
            <a:r>
              <a:rPr lang="en-US" altLang="ko-KR" sz="1000" dirty="0"/>
              <a:t>, </a:t>
            </a:r>
            <a:r>
              <a:rPr lang="ko-KR" altLang="en-US" sz="1000" dirty="0"/>
              <a:t>북 아티스트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큐레이팅</a:t>
            </a:r>
            <a:r>
              <a:rPr lang="ko-KR" altLang="en-US" sz="1000" dirty="0"/>
              <a:t> 분야 등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97777" y="3647855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/>
            <a:r>
              <a:rPr lang="ko-KR" altLang="en-US" sz="1000" dirty="0" smtClean="0"/>
              <a:t>▶ </a:t>
            </a:r>
            <a:r>
              <a:rPr lang="ko-KR" altLang="en-US" sz="1000" dirty="0"/>
              <a:t>디자이너</a:t>
            </a:r>
            <a:br>
              <a:rPr lang="ko-KR" altLang="en-US" sz="1000" dirty="0"/>
            </a:br>
            <a:r>
              <a:rPr lang="ko-KR" altLang="en-US" sz="1000" dirty="0"/>
              <a:t>패키지</a:t>
            </a:r>
            <a:r>
              <a:rPr lang="en-US" altLang="ko-KR" sz="1000" dirty="0"/>
              <a:t>, </a:t>
            </a:r>
            <a:r>
              <a:rPr lang="ko-KR" altLang="en-US" sz="1000" dirty="0"/>
              <a:t>출판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아이덴티티</a:t>
            </a:r>
            <a:r>
              <a:rPr lang="en-US" altLang="ko-KR" sz="1000" dirty="0"/>
              <a:t>, </a:t>
            </a:r>
            <a:r>
              <a:rPr lang="ko-KR" altLang="en-US" sz="1000" dirty="0"/>
              <a:t>패션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패브릭</a:t>
            </a:r>
            <a:r>
              <a:rPr lang="ko-KR" altLang="en-US" sz="1000" dirty="0"/>
              <a:t> 패턴</a:t>
            </a:r>
            <a:r>
              <a:rPr lang="en-US" altLang="ko-KR" sz="1000" dirty="0"/>
              <a:t>, </a:t>
            </a:r>
            <a:r>
              <a:rPr lang="ko-KR" altLang="en-US" sz="1000" dirty="0"/>
              <a:t>환경 및 공간 그래픽</a:t>
            </a:r>
            <a:r>
              <a:rPr lang="en-US" altLang="ko-KR" sz="1000" dirty="0"/>
              <a:t>, </a:t>
            </a:r>
            <a:r>
              <a:rPr lang="ko-KR" altLang="en-US" sz="1000" dirty="0"/>
              <a:t>방송 영상 </a:t>
            </a:r>
            <a:r>
              <a:rPr lang="en-US" altLang="ko-KR" sz="1000" dirty="0"/>
              <a:t>CG </a:t>
            </a:r>
            <a:r>
              <a:rPr lang="ko-KR" altLang="en-US" sz="1000" dirty="0"/>
              <a:t>분야 등 다양한 디자인 분야의 디자이너 진출 가능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18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시각디자인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1625603" y="5010700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UI∙UX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디자이너</a:t>
            </a:r>
          </a:p>
          <a:p>
            <a:pPr algn="ctr" latinLnBrk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843146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088214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333282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578349" y="74190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Rectangle 120" descr="type=button"/>
          <p:cNvSpPr>
            <a:spLocks noChangeArrowheads="1"/>
          </p:cNvSpPr>
          <p:nvPr/>
        </p:nvSpPr>
        <p:spPr bwMode="auto">
          <a:xfrm>
            <a:off x="598201" y="77981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4" name="Rectangle 120" descr="type=button"/>
          <p:cNvSpPr>
            <a:spLocks noChangeArrowheads="1"/>
          </p:cNvSpPr>
          <p:nvPr/>
        </p:nvSpPr>
        <p:spPr bwMode="auto">
          <a:xfrm>
            <a:off x="6283211" y="77981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1742959" y="5896659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5309671" y="5910805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상의 화면 레이아웃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활용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 버튼 배열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이미지와 영상 배치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선택 등 기본적인 웹 환경을 디자인한다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모바일 환경이 지닌 특성을 파악해 어플리케이션 디자인을 학습한다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11126" y="3057241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시각∙패키지디자이너 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광고∙브랜드디자이너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일러스트레이터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UI∙UX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1126" y="367862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1126" y="405962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11126" y="442788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5888" y="35056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093788" y="2801731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졸업 후 진로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3047952"/>
            <a:ext cx="5652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▶ 아티스트</a:t>
            </a:r>
            <a:endParaRPr lang="en-US" altLang="ko-KR" sz="1000" dirty="0" smtClean="0"/>
          </a:p>
          <a:p>
            <a:pPr marL="177800"/>
            <a:r>
              <a:rPr lang="ko-KR" altLang="en-US" sz="1000" dirty="0" err="1" smtClean="0"/>
              <a:t>일러스트레이터</a:t>
            </a:r>
            <a:r>
              <a:rPr lang="en-US" altLang="ko-KR" sz="1000" dirty="0"/>
              <a:t>, </a:t>
            </a:r>
            <a:r>
              <a:rPr lang="ko-KR" altLang="en-US" sz="1000" dirty="0"/>
              <a:t>시각 예술가</a:t>
            </a:r>
            <a:r>
              <a:rPr lang="en-US" altLang="ko-KR" sz="1000" dirty="0"/>
              <a:t>, </a:t>
            </a:r>
            <a:r>
              <a:rPr lang="ko-KR" altLang="en-US" sz="1000" dirty="0"/>
              <a:t>작가</a:t>
            </a:r>
            <a:r>
              <a:rPr lang="en-US" altLang="ko-KR" sz="1000" dirty="0"/>
              <a:t>, </a:t>
            </a:r>
            <a:r>
              <a:rPr lang="ko-KR" altLang="en-US" sz="1000" dirty="0"/>
              <a:t>그림책 작가</a:t>
            </a:r>
            <a:r>
              <a:rPr lang="en-US" altLang="ko-KR" sz="1000" dirty="0"/>
              <a:t>, </a:t>
            </a:r>
            <a:r>
              <a:rPr lang="ko-KR" altLang="en-US" sz="1000" dirty="0"/>
              <a:t>북 아티스트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큐레이팅</a:t>
            </a:r>
            <a:r>
              <a:rPr lang="ko-KR" altLang="en-US" sz="1000" dirty="0"/>
              <a:t> 분야 등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97777" y="3647855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/>
            <a:r>
              <a:rPr lang="ko-KR" altLang="en-US" sz="1000" dirty="0" smtClean="0"/>
              <a:t>▶ </a:t>
            </a:r>
            <a:r>
              <a:rPr lang="ko-KR" altLang="en-US" sz="1000" dirty="0"/>
              <a:t>디자이너</a:t>
            </a:r>
            <a:br>
              <a:rPr lang="ko-KR" altLang="en-US" sz="1000" dirty="0"/>
            </a:br>
            <a:r>
              <a:rPr lang="ko-KR" altLang="en-US" sz="1000" dirty="0"/>
              <a:t>패키지</a:t>
            </a:r>
            <a:r>
              <a:rPr lang="en-US" altLang="ko-KR" sz="1000" dirty="0"/>
              <a:t>, </a:t>
            </a:r>
            <a:r>
              <a:rPr lang="ko-KR" altLang="en-US" sz="1000" dirty="0"/>
              <a:t>출판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아이덴티티</a:t>
            </a:r>
            <a:r>
              <a:rPr lang="en-US" altLang="ko-KR" sz="1000" dirty="0"/>
              <a:t>, </a:t>
            </a:r>
            <a:r>
              <a:rPr lang="ko-KR" altLang="en-US" sz="1000" dirty="0"/>
              <a:t>패션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패브릭</a:t>
            </a:r>
            <a:r>
              <a:rPr lang="ko-KR" altLang="en-US" sz="1000" dirty="0"/>
              <a:t> 패턴</a:t>
            </a:r>
            <a:r>
              <a:rPr lang="en-US" altLang="ko-KR" sz="1000" dirty="0"/>
              <a:t>, </a:t>
            </a:r>
            <a:r>
              <a:rPr lang="ko-KR" altLang="en-US" sz="1000" dirty="0"/>
              <a:t>환경 및 공간 그래픽</a:t>
            </a:r>
            <a:r>
              <a:rPr lang="en-US" altLang="ko-KR" sz="1000" dirty="0"/>
              <a:t>, </a:t>
            </a:r>
            <a:r>
              <a:rPr lang="ko-KR" altLang="en-US" sz="1000" dirty="0"/>
              <a:t>방송 영상 </a:t>
            </a:r>
            <a:r>
              <a:rPr lang="en-US" altLang="ko-KR" sz="1000" dirty="0"/>
              <a:t>CG </a:t>
            </a:r>
            <a:r>
              <a:rPr lang="ko-KR" altLang="en-US" sz="1000" dirty="0"/>
              <a:t>분야 등 다양한 디자인 분야의 디자이너 진출 가능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03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2584" y="4376420"/>
            <a:ext cx="5132832" cy="15849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산업디자인</a:t>
            </a:r>
          </a:p>
        </p:txBody>
      </p:sp>
    </p:spTree>
    <p:extLst>
      <p:ext uri="{BB962C8B-B14F-4D97-AF65-F5344CB8AC3E}">
        <p14:creationId xmlns:p14="http://schemas.microsoft.com/office/powerpoint/2010/main" val="88823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719271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32680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1055688" y="2210576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전공소개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55688" y="2456797"/>
            <a:ext cx="5602661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산업디자인은 인간이 영위하고 있는 일상생활과 사회 환경의 영역에서 우리가 접하고 있는 모든 사물을 디자인의 대상으로 삼고 있는 디자인분야입니다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과학기술의 발달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경제성장 그리고 디지털 정보시대의 도래는 우리의 라이프스타일을 새로운 형태로 변화시키고 있으며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그 변화에 의해 산업디자인 영역은 디자인이 우리에게 기본적인 생활환경의 편리함을 추구하는 것 이외의 인간과 인간이 가지고 있는 주변요소들의 통찰을 통해 본질적이고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다각적인 의미를 찾고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b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이러한 흐름에 맞춰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한디원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산업디자인 전공에서는 미래사회가 지향하는 사회적 스펙트럼에 대한 연구와 이해를 바탕으로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실무전문가들의 창의적 디자인 교육과 철저한 실무 중심적 학습을 접목함으로써 합리적인 디자인 사고능력과 독창적인 조형능력을 갖춘</a:t>
            </a:r>
            <a:r>
              <a:rPr lang="ko-KR" altLang="en-US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  <a:r>
              <a:rPr lang="en-US" altLang="ko-KR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[</a:t>
            </a:r>
            <a:r>
              <a:rPr lang="ko-KR" altLang="en-US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제품디자이너</a:t>
            </a:r>
            <a:r>
              <a:rPr lang="en-US" altLang="ko-KR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] [</a:t>
            </a:r>
            <a:r>
              <a:rPr lang="ko-KR" altLang="en-US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자동차</a:t>
            </a:r>
            <a:r>
              <a:rPr lang="en-US" altLang="ko-KR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운송기기디자이너</a:t>
            </a:r>
            <a:r>
              <a:rPr lang="en-US" altLang="ko-KR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] [</a:t>
            </a:r>
            <a:r>
              <a:rPr lang="ko-KR" altLang="en-US" sz="1000" b="1" dirty="0" err="1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주얼리디자이너</a:t>
            </a:r>
            <a:r>
              <a:rPr lang="en-US" altLang="ko-KR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] [</a:t>
            </a:r>
            <a:r>
              <a:rPr lang="ko-KR" altLang="en-US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공공디자이너</a:t>
            </a:r>
            <a:r>
              <a:rPr lang="en-US" altLang="ko-KR" sz="1000" b="1" dirty="0">
                <a:solidFill>
                  <a:srgbClr val="0000FF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]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를 양성하고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다변화하는 사회적 수요에 적합한 전문 디자이너를 키우는데 그 목표를 두고 있습니다</a:t>
            </a:r>
            <a:r>
              <a:rPr lang="en-US" altLang="ko-KR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endParaRPr lang="en-US" altLang="ko-KR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산업디자인 전공은 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1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년간의 공통기초과정을 이수한 후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각 분야별 현직 실무자로 구성된 교수진과 실무 중심의 수업을 진행합니다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실무전문가들의 경험과 디자인철학을 디자인전반에 적용하여 고부가가치를 내포한 제품을 창출할 수 있는 전문적인 프로세스를 구축하고 있습니다</a:t>
            </a:r>
            <a:r>
              <a:rPr lang="en-US" altLang="ko-KR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endParaRPr lang="en-US" altLang="ko-KR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교육목표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① 실무에 충실한 교육으로 전문디자이너의 </a:t>
            </a:r>
            <a:r>
              <a:rPr lang="ko-KR" altLang="en-US" sz="1000" b="1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양성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/>
            </a:r>
            <a:b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② 실무에서 필요로 하는 디자이너로서의 소양과 인격 함양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③ 독창적이고 창의적인 인재 양성</a:t>
            </a:r>
            <a:endParaRPr lang="ko-KR" altLang="en-US" sz="10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20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97763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055688" y="2318060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진출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55688" y="2564281"/>
            <a:ext cx="56026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lang="ko-KR" altLang="en-US" sz="1000" b="1" dirty="0">
              <a:solidFill>
                <a:srgbClr val="0060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조명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가구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생활용품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전자제품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사무용품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의료용품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패션용품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문화상품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스포츠용품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인테리어용품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공공디자인 디자이너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 smtClean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자동차운송기기디자이너</a:t>
            </a:r>
            <a:endParaRPr lang="ko-KR" altLang="en-US" sz="1000" b="1" dirty="0">
              <a:solidFill>
                <a:srgbClr val="0060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및 해외 자동차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철도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해상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항공 운송기기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운송기기 내장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외장 디자인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알리아스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클레이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모델러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 err="1" smtClean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lang="ko-KR" altLang="en-US" sz="1000" b="1" dirty="0">
              <a:solidFill>
                <a:srgbClr val="0060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보석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감정사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보석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귀금속 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액세서리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주얼리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개인사업 및</a:t>
            </a:r>
          </a:p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공방운영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주얼리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CAD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 및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MD,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코디네이터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디스플레이어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 smtClean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lang="ko-KR" altLang="en-US" sz="1000" b="1" dirty="0">
              <a:solidFill>
                <a:srgbClr val="0060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기업체 공공디자이너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시청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구청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도시개발공무원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친환경디자이너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설치미술디자이너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색채프래너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팬시디자이너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용기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포장디자이너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디스플레이디자이너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컨설턴트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UI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UX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서비스디자이너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 </a:t>
            </a:r>
            <a:r>
              <a:rPr lang="ko-KR" altLang="en-US" sz="1000" b="1" dirty="0" smtClean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lang="ko-KR" altLang="en-US" sz="1000" b="1" dirty="0">
              <a:solidFill>
                <a:srgbClr val="0060A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UX/UI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대학원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진학 및 유학</a:t>
            </a:r>
          </a:p>
        </p:txBody>
      </p:sp>
    </p:spTree>
    <p:extLst>
      <p:ext uri="{BB962C8B-B14F-4D97-AF65-F5344CB8AC3E}">
        <p14:creationId xmlns:p14="http://schemas.microsoft.com/office/powerpoint/2010/main" val="2501381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359575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000" b="1" dirty="0">
                <a:ea typeface="함초롬돋움" panose="02030504000101010101" pitchFamily="18" charset="-127"/>
              </a:rPr>
              <a:t>■ 교과과정</a:t>
            </a:r>
            <a:endParaRPr lang="ko-KR" altLang="en-US" sz="600" dirty="0">
              <a:ea typeface="나눔고딕" panose="020D0604000000000000" pitchFamily="50" charset="-127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055688" y="5587372"/>
            <a:ext cx="19415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과목별 커리큘럼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1524"/>
              </p:ext>
            </p:extLst>
          </p:nvPr>
        </p:nvGraphicFramePr>
        <p:xfrm>
          <a:off x="1183729" y="2647137"/>
          <a:ext cx="5344464" cy="2842969"/>
        </p:xfrm>
        <a:graphic>
          <a:graphicData uri="http://schemas.openxmlformats.org/drawingml/2006/table">
            <a:tbl>
              <a:tblPr/>
              <a:tblGrid>
                <a:gridCol w="449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3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39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학년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학기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제품디자인 분야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자동차</a:t>
                      </a:r>
                      <a:r>
                        <a:rPr lang="en-US" altLang="ko-KR" sz="900" b="0">
                          <a:effectLst/>
                        </a:rPr>
                        <a:t>·</a:t>
                      </a:r>
                      <a:r>
                        <a:rPr lang="ko-KR" altLang="en-US" sz="900" b="0">
                          <a:effectLst/>
                        </a:rPr>
                        <a:t>운송디자인 분야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 err="1">
                          <a:effectLst/>
                        </a:rPr>
                        <a:t>쥬얼리디자인</a:t>
                      </a:r>
                      <a:r>
                        <a:rPr lang="ko-KR" altLang="en-US" sz="900" b="0" dirty="0">
                          <a:effectLst/>
                        </a:rPr>
                        <a:t> 분야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공공디자인 분야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드로잉</a:t>
                      </a:r>
                      <a:r>
                        <a:rPr lang="en-US" altLang="ko-KR" sz="900" b="0" dirty="0">
                          <a:effectLst/>
                        </a:rPr>
                        <a:t>Ⅰ, </a:t>
                      </a:r>
                      <a:r>
                        <a:rPr lang="ko-KR" altLang="en-US" sz="900" b="0" dirty="0">
                          <a:effectLst/>
                        </a:rPr>
                        <a:t>기초디자인</a:t>
                      </a:r>
                      <a:r>
                        <a:rPr lang="en-US" altLang="ko-KR" sz="900" b="0" dirty="0">
                          <a:effectLst/>
                        </a:rPr>
                        <a:t>, 2D</a:t>
                      </a:r>
                      <a:r>
                        <a:rPr lang="ko-KR" altLang="en-US" sz="900" b="0" dirty="0">
                          <a:effectLst/>
                        </a:rPr>
                        <a:t>컴퓨터그래픽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색채학</a:t>
                      </a:r>
                      <a:r>
                        <a:rPr lang="en-US" altLang="ko-KR" sz="900" b="0" dirty="0">
                          <a:effectLst/>
                        </a:rPr>
                        <a:t>, PC</a:t>
                      </a:r>
                      <a:r>
                        <a:rPr lang="ko-KR" altLang="en-US" sz="900" b="0" dirty="0">
                          <a:effectLst/>
                        </a:rPr>
                        <a:t>활용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effectLst/>
                        </a:rPr>
                        <a:t>CAD, </a:t>
                      </a:r>
                      <a:r>
                        <a:rPr lang="ko-KR" altLang="en-US" sz="900" b="0" dirty="0">
                          <a:effectLst/>
                        </a:rPr>
                        <a:t>평면조형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사진과디자인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입체조형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디자인론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웹디자인</a:t>
                      </a:r>
                      <a:endParaRPr lang="ko-KR" altLang="en-US" sz="900" b="0" dirty="0">
                        <a:effectLst/>
                      </a:endParaRP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제품디자인</a:t>
                      </a:r>
                      <a:r>
                        <a:rPr lang="en-US" altLang="ko-KR" sz="900" b="0" dirty="0">
                          <a:effectLst/>
                        </a:rPr>
                        <a:t>Ⅰ, </a:t>
                      </a:r>
                      <a:r>
                        <a:rPr lang="ko-KR" altLang="en-US" sz="900" b="0" dirty="0" err="1">
                          <a:effectLst/>
                        </a:rPr>
                        <a:t>제품기획론</a:t>
                      </a:r>
                      <a:r>
                        <a:rPr lang="en-US" altLang="ko-KR" sz="900" b="0" dirty="0">
                          <a:effectLst/>
                        </a:rPr>
                        <a:t>, 3D</a:t>
                      </a:r>
                      <a:r>
                        <a:rPr lang="ko-KR" altLang="en-US" sz="900" b="0" dirty="0">
                          <a:effectLst/>
                        </a:rPr>
                        <a:t>컴퓨터그래픽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발상과표현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렌더링</a:t>
                      </a:r>
                      <a:r>
                        <a:rPr lang="en-US" altLang="ko-KR" sz="900" b="0" dirty="0">
                          <a:effectLst/>
                        </a:rPr>
                        <a:t>Ⅰ, DTP, </a:t>
                      </a:r>
                      <a:r>
                        <a:rPr lang="ko-KR" altLang="en-US" sz="900" b="0" dirty="0" err="1">
                          <a:effectLst/>
                        </a:rPr>
                        <a:t>쥬얼리</a:t>
                      </a:r>
                      <a:r>
                        <a:rPr lang="en-US" altLang="ko-KR" sz="900" b="0" dirty="0" err="1">
                          <a:effectLst/>
                        </a:rPr>
                        <a:t>CADⅠ</a:t>
                      </a:r>
                      <a:endParaRPr lang="en-US" altLang="ko-KR" sz="900" b="0" dirty="0">
                        <a:effectLst/>
                      </a:endParaRP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제품디자인</a:t>
                      </a:r>
                      <a:r>
                        <a:rPr lang="en-US" altLang="ko-KR" sz="900" b="0">
                          <a:effectLst/>
                        </a:rPr>
                        <a:t>Ⅱ, </a:t>
                      </a:r>
                      <a:r>
                        <a:rPr lang="ko-KR" altLang="en-US" sz="900" b="0">
                          <a:effectLst/>
                        </a:rPr>
                        <a:t>디자인방법론</a:t>
                      </a:r>
                      <a:r>
                        <a:rPr lang="en-US" altLang="ko-KR" sz="900" b="0">
                          <a:effectLst/>
                        </a:rPr>
                        <a:t>, </a:t>
                      </a:r>
                      <a:r>
                        <a:rPr lang="ko-KR" altLang="en-US" sz="900" b="0">
                          <a:effectLst/>
                        </a:rPr>
                        <a:t>재료와생산공정</a:t>
                      </a:r>
                      <a:r>
                        <a:rPr lang="en-US" altLang="ko-KR" sz="900" b="0">
                          <a:effectLst/>
                        </a:rPr>
                        <a:t>, </a:t>
                      </a:r>
                      <a:r>
                        <a:rPr lang="ko-KR" altLang="en-US" sz="900" b="0">
                          <a:effectLst/>
                        </a:rPr>
                        <a:t>보석학</a:t>
                      </a:r>
                      <a:r>
                        <a:rPr lang="en-US" altLang="ko-KR" sz="900" b="0">
                          <a:effectLst/>
                        </a:rPr>
                        <a:t>, </a:t>
                      </a:r>
                      <a:r>
                        <a:rPr lang="ko-KR" altLang="en-US" sz="900" b="0">
                          <a:effectLst/>
                        </a:rPr>
                        <a:t>모형제작</a:t>
                      </a:r>
                      <a:r>
                        <a:rPr lang="en-US" altLang="ko-KR" sz="900" b="0">
                          <a:effectLst/>
                        </a:rPr>
                        <a:t>, 3D</a:t>
                      </a:r>
                      <a:r>
                        <a:rPr lang="ko-KR" altLang="en-US" sz="900" b="0">
                          <a:effectLst/>
                        </a:rPr>
                        <a:t>모델링과애니메이션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90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effectLst/>
                        </a:rPr>
                        <a:t>3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effectLst/>
                        </a:rPr>
                        <a:t>1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제품디자인</a:t>
                      </a:r>
                      <a:r>
                        <a:rPr lang="en-US" altLang="ko-KR" sz="900" b="0" dirty="0">
                          <a:effectLst/>
                        </a:rPr>
                        <a:t>Ⅲ, </a:t>
                      </a:r>
                      <a:r>
                        <a:rPr lang="ko-KR" altLang="en-US" sz="900" b="0" dirty="0">
                          <a:effectLst/>
                        </a:rPr>
                        <a:t>인터페이스디자인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인간중심디자인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패션악세사리디자인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귀금속재료이론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 dirty="0" err="1">
                          <a:effectLst/>
                        </a:rPr>
                        <a:t>인터랙션디자인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유니버셜디자인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운송기기디자인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산업장신구디자인</a:t>
                      </a:r>
                      <a:r>
                        <a:rPr lang="en-US" altLang="ko-KR" sz="900" b="0" dirty="0">
                          <a:effectLst/>
                        </a:rPr>
                        <a:t>Ⅰ, </a:t>
                      </a:r>
                      <a:r>
                        <a:rPr lang="ko-KR" altLang="en-US" sz="900" b="0" dirty="0">
                          <a:effectLst/>
                        </a:rPr>
                        <a:t>환경제품디자인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디자인마케팅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90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4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졸업작품연구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제품디자인</a:t>
                      </a:r>
                      <a:r>
                        <a:rPr lang="en-US" altLang="ko-KR" sz="900" b="0" dirty="0">
                          <a:effectLst/>
                        </a:rPr>
                        <a:t>Ⅳ, </a:t>
                      </a:r>
                      <a:r>
                        <a:rPr lang="ko-KR" altLang="en-US" sz="900" b="0" dirty="0">
                          <a:effectLst/>
                        </a:rPr>
                        <a:t>산업장신구디자인</a:t>
                      </a:r>
                      <a:r>
                        <a:rPr lang="en-US" altLang="ko-KR" sz="900" b="0" dirty="0">
                          <a:effectLst/>
                        </a:rPr>
                        <a:t>Ⅱ, </a:t>
                      </a:r>
                      <a:r>
                        <a:rPr lang="ko-KR" altLang="en-US" sz="900" b="0" dirty="0">
                          <a:effectLst/>
                        </a:rPr>
                        <a:t>디자인경영브랜드전략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프리젠테이션</a:t>
                      </a:r>
                      <a:endParaRPr lang="ko-KR" altLang="en-US" sz="900" b="0" dirty="0">
                        <a:effectLst/>
                      </a:endParaRP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졸업작품연구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졸업작품전시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포트폴리오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디자인세미나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산업디자인실무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디자인리서치와마케팅</a:t>
                      </a:r>
                      <a:endParaRPr lang="ko-KR" altLang="en-US" sz="900" b="0" dirty="0">
                        <a:effectLst/>
                      </a:endParaRP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582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 양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 dirty="0" err="1">
                          <a:effectLst/>
                        </a:rPr>
                        <a:t>생활과디자인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생활예절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영화예술의이해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사진촬영과감상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생활과컴퓨터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코디네이트미학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실용영어회화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디자인심리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미술감상법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미학개론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 err="1">
                          <a:effectLst/>
                        </a:rPr>
                        <a:t>중국문화의이해</a:t>
                      </a:r>
                      <a:r>
                        <a:rPr lang="en-US" altLang="ko-KR" sz="900" b="0" dirty="0">
                          <a:effectLst/>
                        </a:rPr>
                        <a:t>, </a:t>
                      </a:r>
                      <a:r>
                        <a:rPr lang="ko-KR" altLang="en-US" sz="900" b="0" dirty="0">
                          <a:effectLst/>
                        </a:rPr>
                        <a:t>경영학개론 외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8487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참 조</a:t>
                      </a: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</a:rPr>
                        <a:t>제품디자인</a:t>
                      </a:r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effectLst/>
                        </a:rPr>
                        <a:t>Ⅰ, Ⅱ, Ⅲ </a:t>
                      </a:r>
                      <a:r>
                        <a:rPr lang="ko-KR" altLang="en-US" sz="900" b="0" dirty="0">
                          <a:solidFill>
                            <a:srgbClr val="FF0000"/>
                          </a:solidFill>
                          <a:effectLst/>
                        </a:rPr>
                        <a:t>과목은 세부전공별로 나누어 전공에 맞는 수업이 진행됨</a:t>
                      </a:r>
                      <a:endParaRPr lang="ko-KR" altLang="en-US" sz="900" b="0" dirty="0">
                        <a:effectLst/>
                      </a:endParaRPr>
                    </a:p>
                  </a:txBody>
                  <a:tcPr marL="13462" marR="5385" marT="16154" marB="53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10583"/>
              </p:ext>
            </p:extLst>
          </p:nvPr>
        </p:nvGraphicFramePr>
        <p:xfrm>
          <a:off x="1183729" y="5900983"/>
          <a:ext cx="5344463" cy="5942259"/>
        </p:xfrm>
        <a:graphic>
          <a:graphicData uri="http://schemas.openxmlformats.org/drawingml/2006/table">
            <a:tbl>
              <a:tblPr/>
              <a:tblGrid>
                <a:gridCol w="35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6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14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8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72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학년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구분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교과목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(1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학기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)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학점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구분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교과목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(2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학기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)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학점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9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전필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교양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드로잉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Ⅰ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기초디자인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2D</a:t>
                      </a: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컴퓨터그래픽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색채학</a:t>
                      </a:r>
                      <a:b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평면조형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PC</a:t>
                      </a: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활용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전필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전필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전필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CAD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디자인론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입체조형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사진과디자인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웹디자인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장신구사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표현기법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9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전필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전필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전필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제품디자인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3D</a:t>
                      </a: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컴퓨터그래픽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제품기획론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발상과 표현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렌더링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Ⅰ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쥬얼리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CADⅠ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DTP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전필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제품디자인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Ⅱ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재료와생산공정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디자인방법론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모형제작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보석학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3D</a:t>
                      </a: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모델링과애니메이션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35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제품디자인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Ⅲ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인터페이스디자인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멀티미디어디자인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Ⅰ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인간중심디자인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패션악세사리디자인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귀금속재료이론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운송기기디자인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환경제품디자인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디자인마케팅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인터랙션디자인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유니버셜디자인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산업장신구디자인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Ⅰ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제품디자인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Ⅳ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디자인경영과브랜드전략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프리젠테이션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산업장신구디자인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Ⅱ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전선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포트폴리오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디자인세미나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산업디자인실무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디자인리서치와마케팅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91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교양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생활과디자인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생활예절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영화예술의이해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사진촬영과감상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생활과컴퓨터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코디네이트미학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실용영어회화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디자인심리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미술감상법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</a:rPr>
                        <a:t>PC</a:t>
                      </a: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활용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미학개론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ko-KR" altLang="en-US" sz="800" b="0" dirty="0" err="1">
                          <a:solidFill>
                            <a:srgbClr val="000000"/>
                          </a:solidFill>
                          <a:effectLst/>
                        </a:rPr>
                        <a:t>중국문화의이해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ko-KR" altLang="en-US" sz="800" b="0" dirty="0" err="1">
                          <a:solidFill>
                            <a:srgbClr val="000000"/>
                          </a:solidFill>
                          <a:effectLst/>
                        </a:rPr>
                        <a:t>경영학개론외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ko-KR" altLang="en-US" sz="800" b="0" dirty="0">
                          <a:effectLst/>
                        </a:rPr>
                        <a:t/>
                      </a:r>
                      <a:br>
                        <a:rPr lang="ko-KR" altLang="en-US" sz="800" b="0" dirty="0">
                          <a:effectLst/>
                        </a:rPr>
                      </a:br>
                      <a:r>
                        <a:rPr lang="en-US" altLang="ko-KR" sz="800" b="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ko-KR" altLang="en-US" sz="800" b="0" dirty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582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자격증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전공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컬러리스트기사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컬러리스트산업기사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제품디자인 산업기사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제품디자인 기사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1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일선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게임그래픽 전문가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정보처리 산업기사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컴퓨터 활용능력 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급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유통관리사 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급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컴퓨터 활용능력 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급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워드프로세서 </a:t>
                      </a: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급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시각디자인 산업기사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귀금속 가공 산업기사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en-US" altLang="ko-KR" sz="800" b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5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귀금 속가공 기능사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보석 가공 기능사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보석감정사</a:t>
                      </a:r>
                      <a:r>
                        <a:rPr lang="ko-KR" altLang="en-US" sz="800" b="0">
                          <a:effectLst/>
                        </a:rPr>
                        <a:t/>
                      </a:r>
                      <a:br>
                        <a:rPr lang="ko-KR" altLang="en-US" sz="800" b="0">
                          <a:effectLst/>
                        </a:rPr>
                      </a:br>
                      <a:r>
                        <a:rPr lang="ko-KR" altLang="en-US" sz="800" b="0">
                          <a:solidFill>
                            <a:srgbClr val="000000"/>
                          </a:solidFill>
                          <a:effectLst/>
                        </a:rPr>
                        <a:t>주얼리 마스터</a:t>
                      </a:r>
                      <a:endParaRPr lang="ko-KR" altLang="en-US" sz="800" b="0">
                        <a:effectLst/>
                      </a:endParaRPr>
                    </a:p>
                  </a:txBody>
                  <a:tcPr marL="6257" marR="2503" marT="7508" marB="250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12013" marR="12013" marT="6007" marB="600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65644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58623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19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447293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교과목 개요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5688" y="2705673"/>
            <a:ext cx="5472506" cy="2188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/>
              <a:t>드로잉 </a:t>
            </a:r>
            <a:r>
              <a:rPr lang="en-US" altLang="ko-KR" sz="800" b="1" dirty="0"/>
              <a:t>I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조형예술의 근본이 되는 드로잉을 통하여 대상물에 대한 관찰력과 표현력 및 공간과 사물과의 관계를 파악하는 능력을 기르며</a:t>
            </a:r>
            <a:r>
              <a:rPr lang="en-US" altLang="ko-KR" sz="800" dirty="0"/>
              <a:t>, </a:t>
            </a:r>
            <a:r>
              <a:rPr lang="ko-KR" altLang="en-US" sz="800" dirty="0"/>
              <a:t>대상을 관찰</a:t>
            </a:r>
            <a:r>
              <a:rPr lang="en-US" altLang="ko-KR" sz="800" dirty="0"/>
              <a:t>·</a:t>
            </a:r>
            <a:r>
              <a:rPr lang="ko-KR" altLang="en-US" sz="800" dirty="0"/>
              <a:t>인식</a:t>
            </a:r>
            <a:r>
              <a:rPr lang="en-US" altLang="ko-KR" sz="800" dirty="0"/>
              <a:t>·</a:t>
            </a:r>
            <a:r>
              <a:rPr lang="ko-KR" altLang="en-US" sz="800" dirty="0"/>
              <a:t>묘사하는 과정을 연계시켜 드로잉의 개념을 이해한다</a:t>
            </a:r>
            <a:r>
              <a:rPr lang="en-US" altLang="ko-KR" sz="800" dirty="0"/>
              <a:t>. </a:t>
            </a:r>
            <a:r>
              <a:rPr lang="ko-KR" altLang="en-US" sz="800" dirty="0"/>
              <a:t>대상을 분석하여 개념화</a:t>
            </a:r>
            <a:r>
              <a:rPr lang="en-US" altLang="ko-KR" sz="800" dirty="0"/>
              <a:t>·</a:t>
            </a:r>
            <a:r>
              <a:rPr lang="ko-KR" altLang="en-US" sz="800" dirty="0"/>
              <a:t>기호화하는 과정을 거쳐 드로잉 기법을 연마하고 터득한다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en-US" altLang="ko-KR" sz="800" b="1" dirty="0"/>
              <a:t>CAD</a:t>
            </a:r>
            <a:r>
              <a:rPr lang="ko-KR" altLang="en-US" sz="800" b="1" dirty="0"/>
              <a:t>실습 </a:t>
            </a:r>
            <a:r>
              <a:rPr lang="en-US" altLang="ko-KR" sz="800" b="1" dirty="0"/>
              <a:t>I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컴퓨터 분야의 발달로 작업의 효율성</a:t>
            </a:r>
            <a:r>
              <a:rPr lang="en-US" altLang="ko-KR" sz="800" dirty="0"/>
              <a:t>, </a:t>
            </a:r>
            <a:r>
              <a:rPr lang="ko-KR" altLang="en-US" sz="800" dirty="0"/>
              <a:t>정보의 체계적인 관리 그리고 생산성 향상이 이루어지고 있다</a:t>
            </a:r>
            <a:r>
              <a:rPr lang="en-US" altLang="ko-KR" sz="800" dirty="0"/>
              <a:t>. </a:t>
            </a:r>
            <a:r>
              <a:rPr lang="ko-KR" altLang="en-US" sz="800" dirty="0"/>
              <a:t>본 교과는 컴퓨터 그래픽 주변기기와 소프트웨어인 </a:t>
            </a:r>
            <a:r>
              <a:rPr lang="en-US" altLang="ko-KR" sz="800" dirty="0"/>
              <a:t>AUTO CAD </a:t>
            </a:r>
            <a:r>
              <a:rPr lang="ko-KR" altLang="en-US" sz="800" dirty="0"/>
              <a:t>프로그램을 이용하여 실제도면을 </a:t>
            </a:r>
            <a:r>
              <a:rPr lang="en-US" altLang="ko-KR" sz="800" dirty="0"/>
              <a:t>KS</a:t>
            </a:r>
            <a:r>
              <a:rPr lang="ko-KR" altLang="en-US" sz="800" dirty="0"/>
              <a:t>에 맞게 완성하여 도면화 하고 관리할 수 있는 능력을 배양한다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드로잉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드로잉을 통해 디자인의 발상법과 표현 방법을 체계적으로 접근해보고 아이디어 발상과 스케치를 통해 드로잉 표현 기법 및 전개과정을 연구하고</a:t>
            </a:r>
            <a:r>
              <a:rPr lang="en-US" altLang="ko-KR" sz="800" dirty="0"/>
              <a:t>, </a:t>
            </a:r>
            <a:r>
              <a:rPr lang="ko-KR" altLang="en-US" sz="800" dirty="0"/>
              <a:t>제품을 표현하기 위한 기초학습 후 디자인 응용을 전개 할 수 있도록 하는 수업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b="1" dirty="0" err="1"/>
              <a:t>색채학</a:t>
            </a:r>
            <a:endParaRPr lang="ko-KR" altLang="en-US" sz="800" b="1" dirty="0"/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색상</a:t>
            </a:r>
            <a:r>
              <a:rPr lang="en-US" altLang="ko-KR" sz="800" dirty="0"/>
              <a:t>·</a:t>
            </a:r>
            <a:r>
              <a:rPr lang="ko-KR" altLang="en-US" sz="800" dirty="0"/>
              <a:t>명도</a:t>
            </a:r>
            <a:r>
              <a:rPr lang="en-US" altLang="ko-KR" sz="800" dirty="0"/>
              <a:t>·</a:t>
            </a:r>
            <a:r>
              <a:rPr lang="ko-KR" altLang="en-US" sz="800" dirty="0"/>
              <a:t>채도의 정확한 정의와 디자인의 가시적 체계를 이해하고 기능적인 색의 개념과 색의 표시법을 익힘으로써 색의 구조와 종류를 체계적으로 이해한다</a:t>
            </a:r>
            <a:r>
              <a:rPr lang="en-US" altLang="ko-KR" sz="800" dirty="0"/>
              <a:t>. </a:t>
            </a:r>
            <a:r>
              <a:rPr lang="ko-KR" altLang="en-US" sz="800" dirty="0"/>
              <a:t>또한 컬러리스트 자격증 대비를 위한 이론 및 실기를 병행한다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en-US" altLang="ko-KR" sz="800" b="1" dirty="0"/>
              <a:t>CAD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산업디자인 프로세스에서 제작 및 대량생산에 근간이 되는 설계도를 수작업이 아닌 컴퓨터를 이용해 빠르고 정확한 설계 및 도면을 작성해 낼 수 있는 능력을 위한 과목</a:t>
            </a:r>
            <a:r>
              <a:rPr lang="en-US" altLang="ko-KR" sz="800" dirty="0"/>
              <a:t>. </a:t>
            </a:r>
            <a:r>
              <a:rPr lang="ko-KR" altLang="en-US" sz="800" dirty="0"/>
              <a:t>소프트웨어 </a:t>
            </a:r>
            <a:r>
              <a:rPr lang="en-US" altLang="ko-KR" sz="800" dirty="0"/>
              <a:t>AutoCAD</a:t>
            </a:r>
            <a:r>
              <a:rPr lang="ko-KR" altLang="en-US" sz="800" dirty="0"/>
              <a:t>를 활용하여 </a:t>
            </a:r>
            <a:r>
              <a:rPr lang="en-US" altLang="ko-KR" sz="800" dirty="0"/>
              <a:t>3</a:t>
            </a:r>
            <a:r>
              <a:rPr lang="ko-KR" altLang="en-US" sz="800" dirty="0"/>
              <a:t>차원의 디자인 형태를 한국산업표준</a:t>
            </a:r>
            <a:r>
              <a:rPr lang="en-US" altLang="ko-KR" sz="800" dirty="0"/>
              <a:t>(KS)</a:t>
            </a:r>
            <a:r>
              <a:rPr lang="ko-KR" altLang="en-US" sz="800" dirty="0"/>
              <a:t>에 적합한 다양한 </a:t>
            </a:r>
            <a:r>
              <a:rPr lang="ko-KR" altLang="en-US" sz="800" dirty="0" err="1"/>
              <a:t>투상법</a:t>
            </a:r>
            <a:r>
              <a:rPr lang="ko-KR" altLang="en-US" sz="800" dirty="0"/>
              <a:t> 및 수치</a:t>
            </a:r>
            <a:r>
              <a:rPr lang="en-US" altLang="ko-KR" sz="800" dirty="0"/>
              <a:t>, </a:t>
            </a:r>
            <a:r>
              <a:rPr lang="ko-KR" altLang="en-US" sz="800" dirty="0"/>
              <a:t>척도 등을 학습하고 실무에서 컴퓨터를 이용한 설계가 가능하도록 실습한다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 err="1"/>
              <a:t>디자인론</a:t>
            </a:r>
            <a:endParaRPr lang="ko-KR" altLang="en-US" sz="800" b="1" dirty="0"/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근대의 산업혁명에서부터 디자인의 형성기에 나타난 현상</a:t>
            </a:r>
            <a:r>
              <a:rPr lang="en-US" altLang="ko-KR" sz="800" dirty="0"/>
              <a:t>·</a:t>
            </a:r>
            <a:r>
              <a:rPr lang="ko-KR" altLang="en-US" sz="800" dirty="0"/>
              <a:t>사조 등의 이론적 배경을 파악한다</a:t>
            </a:r>
            <a:r>
              <a:rPr lang="en-US" altLang="ko-KR" sz="800" dirty="0"/>
              <a:t>. </a:t>
            </a:r>
            <a:r>
              <a:rPr lang="ko-KR" altLang="en-US" sz="800" dirty="0"/>
              <a:t>특히 현대 디자인 운동을 계기로 여러 분야에서 일고 있는 포스트모더니즘 현상과 여러 커뮤니케이션 분야에서 발전하는 디자인의 현상들을 점검하고</a:t>
            </a:r>
            <a:r>
              <a:rPr lang="en-US" altLang="ko-KR" sz="800" dirty="0"/>
              <a:t>, </a:t>
            </a:r>
            <a:r>
              <a:rPr lang="ko-KR" altLang="en-US" sz="800" dirty="0"/>
              <a:t>산업 디자인 이해에 필요한 조형 이론을 소개함으로써 디자인의 실재적 효용성에 대한 학습 및 디자인 전개와 평가를 위한 기초를 습득한다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평면조형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기본 조형원리인 평면과 공간</a:t>
            </a:r>
            <a:r>
              <a:rPr lang="en-US" altLang="ko-KR" sz="800" dirty="0"/>
              <a:t>, </a:t>
            </a:r>
            <a:r>
              <a:rPr lang="ko-KR" altLang="en-US" sz="800" dirty="0"/>
              <a:t>물성</a:t>
            </a:r>
            <a:r>
              <a:rPr lang="en-US" altLang="ko-KR" sz="800" dirty="0"/>
              <a:t>, </a:t>
            </a:r>
            <a:r>
              <a:rPr lang="ko-KR" altLang="en-US" sz="800" dirty="0"/>
              <a:t>색의 조화를 기본적으로 추구하며</a:t>
            </a:r>
            <a:r>
              <a:rPr lang="en-US" altLang="ko-KR" sz="800" dirty="0"/>
              <a:t>, </a:t>
            </a:r>
            <a:r>
              <a:rPr lang="ko-KR" altLang="en-US" sz="800" dirty="0"/>
              <a:t>색의 강약으로의 원근법</a:t>
            </a:r>
            <a:r>
              <a:rPr lang="en-US" altLang="ko-KR" sz="800" dirty="0"/>
              <a:t>, </a:t>
            </a:r>
            <a:r>
              <a:rPr lang="ko-KR" altLang="en-US" sz="800" dirty="0"/>
              <a:t>반복되는 패턴과 색과 크기의 대비 등으로 새로운 평면조형원리를 재정립하고 평면예술의 개념을 중심으로 현대적인 조형 이미지를 만들고 연구한다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en-US" altLang="ko-KR" sz="800" b="1" dirty="0"/>
              <a:t>2D </a:t>
            </a:r>
            <a:r>
              <a:rPr lang="ko-KR" altLang="en-US" sz="800" b="1" dirty="0"/>
              <a:t>컴퓨터그래픽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디지털디자인 분야 중 </a:t>
            </a:r>
            <a:r>
              <a:rPr lang="en-US" altLang="ko-KR" sz="800" dirty="0"/>
              <a:t>2</a:t>
            </a:r>
            <a:r>
              <a:rPr lang="ko-KR" altLang="en-US" sz="800" dirty="0"/>
              <a:t>차원 평면에 관한 디자인작업을 효과적으로 수행하기 위해 </a:t>
            </a:r>
            <a:r>
              <a:rPr lang="en-US" altLang="ko-KR" sz="800" dirty="0"/>
              <a:t>2</a:t>
            </a:r>
            <a:r>
              <a:rPr lang="ko-KR" altLang="en-US" sz="800" dirty="0"/>
              <a:t>차원 소프트웨어 프로그램</a:t>
            </a:r>
            <a:r>
              <a:rPr lang="en-US" altLang="ko-KR" sz="800" dirty="0"/>
              <a:t>, </a:t>
            </a:r>
            <a:r>
              <a:rPr lang="ko-KR" altLang="en-US" sz="800" dirty="0" err="1"/>
              <a:t>포토샵과</a:t>
            </a:r>
            <a:r>
              <a:rPr lang="ko-KR" altLang="en-US" sz="800" dirty="0"/>
              <a:t> 일러스트를 기초의 간단한 기능부터 심화단계의 다양한 효과에 이르기까지 다양한 예제를 통해 배우고</a:t>
            </a:r>
            <a:r>
              <a:rPr lang="en-US" altLang="ko-KR" sz="800" dirty="0"/>
              <a:t>, </a:t>
            </a:r>
            <a:r>
              <a:rPr lang="ko-KR" altLang="en-US" sz="800" dirty="0"/>
              <a:t>나아가 디자인 과정에서 다양하게 활용할 수 있는 능력을 겸비토록 실습한다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디자인제도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디자인 과정 중에 가장 기본이 되는 형태 표현의 한 방법으로 투시도법과 </a:t>
            </a:r>
            <a:r>
              <a:rPr lang="en-US" altLang="ko-KR" sz="800" dirty="0"/>
              <a:t>3</a:t>
            </a:r>
            <a:r>
              <a:rPr lang="ko-KR" altLang="en-US" sz="800" dirty="0"/>
              <a:t>면 도법을 습득하고 모든 형태를 객관성 있는 형태로 전개하여 이에 기준이 되는 도면전개 및 디자인 방법을 체계적으로 이해하고 적용할 수 있는 능력을 습득한다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입체조형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창조적인 형태의 미를 연구하는 가장 기초적인 개념으로 </a:t>
            </a:r>
            <a:r>
              <a:rPr lang="en-US" altLang="ko-KR" sz="800" dirty="0"/>
              <a:t>2</a:t>
            </a:r>
            <a:r>
              <a:rPr lang="ko-KR" altLang="en-US" sz="800" dirty="0"/>
              <a:t>차원의 평면적 형상을 </a:t>
            </a:r>
            <a:r>
              <a:rPr lang="en-US" altLang="ko-KR" sz="800" dirty="0"/>
              <a:t>3</a:t>
            </a:r>
            <a:r>
              <a:rPr lang="ko-KR" altLang="en-US" sz="800" dirty="0"/>
              <a:t>차원의 입체로 구현하는 과목</a:t>
            </a:r>
            <a:r>
              <a:rPr lang="en-US" altLang="ko-KR" sz="800" dirty="0"/>
              <a:t>. </a:t>
            </a:r>
            <a:r>
              <a:rPr lang="ko-KR" altLang="en-US" sz="800" dirty="0"/>
              <a:t>이를 위해 기본적인 조형요소와 조형원리의 개념을 이해하고</a:t>
            </a:r>
            <a:r>
              <a:rPr lang="en-US" altLang="ko-KR" sz="800" dirty="0"/>
              <a:t>, </a:t>
            </a:r>
            <a:r>
              <a:rPr lang="ko-KR" altLang="en-US" sz="800" dirty="0"/>
              <a:t>자연으로 부터 표출되는 조형적 질서의 관찰과 물리적</a:t>
            </a:r>
            <a:r>
              <a:rPr lang="en-US" altLang="ko-KR" sz="800" dirty="0"/>
              <a:t>, </a:t>
            </a:r>
            <a:r>
              <a:rPr lang="ko-KR" altLang="en-US" sz="800" dirty="0"/>
              <a:t>감성적인 형태를 이해한다</a:t>
            </a:r>
            <a:r>
              <a:rPr lang="en-US" altLang="ko-KR" sz="800" dirty="0"/>
              <a:t>. </a:t>
            </a:r>
            <a:r>
              <a:rPr lang="ko-KR" altLang="en-US" sz="800" dirty="0"/>
              <a:t>효과적인 조형미의 표현방법과 구조적 형태의 창출방법에 대한 시도를 입체조형물 표현을 통해 실습한다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en-US" altLang="ko-KR" sz="800" b="1" dirty="0"/>
              <a:t>3D </a:t>
            </a:r>
            <a:r>
              <a:rPr lang="ko-KR" altLang="en-US" sz="800" b="1" dirty="0"/>
              <a:t>컴퓨터그래픽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산업디자인 프로세스 중 </a:t>
            </a:r>
            <a:r>
              <a:rPr lang="en-US" altLang="ko-KR" sz="800" dirty="0"/>
              <a:t>2</a:t>
            </a:r>
            <a:r>
              <a:rPr lang="ko-KR" altLang="en-US" sz="800" dirty="0"/>
              <a:t>차원 평면에서 구현한 아이디어 스케치를 시각적</a:t>
            </a:r>
            <a:r>
              <a:rPr lang="en-US" altLang="ko-KR" sz="800" dirty="0"/>
              <a:t>, </a:t>
            </a:r>
            <a:r>
              <a:rPr lang="ko-KR" altLang="en-US" sz="800" dirty="0"/>
              <a:t>물리적인 형태의 이해를 바탕으로 컴퓨터를 이용해 </a:t>
            </a:r>
            <a:r>
              <a:rPr lang="en-US" altLang="ko-KR" sz="800" dirty="0"/>
              <a:t>3</a:t>
            </a:r>
            <a:r>
              <a:rPr lang="ko-KR" altLang="en-US" sz="800" dirty="0"/>
              <a:t>차원의 형태로 전환할 수 있도록 </a:t>
            </a:r>
            <a:r>
              <a:rPr lang="en-US" altLang="ko-KR" sz="800" dirty="0"/>
              <a:t>3D </a:t>
            </a:r>
            <a:r>
              <a:rPr lang="ko-KR" altLang="en-US" sz="800" dirty="0"/>
              <a:t>소프트웨어를 학습하며</a:t>
            </a:r>
            <a:r>
              <a:rPr lang="en-US" altLang="ko-KR" sz="800" dirty="0"/>
              <a:t>, 3</a:t>
            </a:r>
            <a:r>
              <a:rPr lang="ko-KR" altLang="en-US" sz="800" dirty="0"/>
              <a:t>차원의 모델형태가 실제제작을 위한 수치와 구조 등이 완벽하게 실현될 수 있도록 연구하고 실습한다</a:t>
            </a:r>
            <a:r>
              <a:rPr lang="en-US" altLang="ko-KR" sz="800" dirty="0"/>
              <a:t>. </a:t>
            </a:r>
            <a:r>
              <a:rPr lang="ko-KR" altLang="en-US" sz="800" dirty="0"/>
              <a:t>학습 후 전공과정에서 </a:t>
            </a:r>
            <a:r>
              <a:rPr lang="en-US" altLang="ko-KR" sz="800" dirty="0"/>
              <a:t>3D </a:t>
            </a:r>
            <a:r>
              <a:rPr lang="ko-KR" altLang="en-US" sz="800" dirty="0"/>
              <a:t>모델구현이 자유롭도록 표현능력을 함양한다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기초디자인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점</a:t>
            </a:r>
            <a:r>
              <a:rPr lang="en-US" altLang="ko-KR" sz="800" dirty="0"/>
              <a:t>. </a:t>
            </a:r>
            <a:r>
              <a:rPr lang="ko-KR" altLang="en-US" sz="800" dirty="0"/>
              <a:t>선</a:t>
            </a:r>
            <a:r>
              <a:rPr lang="en-US" altLang="ko-KR" sz="800" dirty="0"/>
              <a:t>. </a:t>
            </a:r>
            <a:r>
              <a:rPr lang="ko-KR" altLang="en-US" sz="800" dirty="0"/>
              <a:t>면의 기초 조형 원리를 이용하여 평면 및 입체적인 조형능력을 발전시키는데 필요한 기초적인 디자인 이론과 조형적 형태의 이해를 배우는 과목으로</a:t>
            </a:r>
            <a:r>
              <a:rPr lang="en-US" altLang="ko-KR" sz="800" dirty="0"/>
              <a:t>, </a:t>
            </a:r>
            <a:r>
              <a:rPr lang="ko-KR" altLang="en-US" sz="800" dirty="0"/>
              <a:t>기본적인 조형요소 및 조형원리에 관한 강의와 평면적</a:t>
            </a:r>
            <a:r>
              <a:rPr lang="en-US" altLang="ko-KR" sz="800" dirty="0"/>
              <a:t>·</a:t>
            </a:r>
            <a:r>
              <a:rPr lang="ko-KR" altLang="en-US" sz="800" dirty="0"/>
              <a:t>입체적 매체를 이용한 다양한 내용의 실기로 구성된다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 err="1"/>
              <a:t>제품기획론</a:t>
            </a:r>
            <a:endParaRPr lang="ko-KR" altLang="en-US" sz="800" b="1" dirty="0"/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산업디자인의 기초적인 디자인 프로세스를 습득하고 제품기획의 방법을 배우고 실제 제품을 기획해본다</a:t>
            </a:r>
            <a:r>
              <a:rPr lang="en-US" altLang="ko-KR" sz="800" dirty="0"/>
              <a:t>. </a:t>
            </a:r>
            <a:r>
              <a:rPr lang="ko-KR" altLang="en-US" sz="800" dirty="0"/>
              <a:t>제품 기획을 위한 기초 </a:t>
            </a:r>
            <a:r>
              <a:rPr lang="ko-KR" altLang="en-US" sz="800" dirty="0" err="1"/>
              <a:t>트렌드</a:t>
            </a:r>
            <a:r>
              <a:rPr lang="ko-KR" altLang="en-US" sz="800" dirty="0"/>
              <a:t> 분석</a:t>
            </a:r>
            <a:r>
              <a:rPr lang="en-US" altLang="ko-KR" sz="800" dirty="0"/>
              <a:t>, </a:t>
            </a:r>
            <a:r>
              <a:rPr lang="ko-KR" altLang="en-US" sz="800" dirty="0" err="1"/>
              <a:t>니즈</a:t>
            </a:r>
            <a:r>
              <a:rPr lang="en-US" altLang="ko-KR" sz="800" dirty="0"/>
              <a:t>, </a:t>
            </a:r>
            <a:r>
              <a:rPr lang="ko-KR" altLang="en-US" sz="800" dirty="0"/>
              <a:t>정책과 전략</a:t>
            </a:r>
            <a:r>
              <a:rPr lang="en-US" altLang="ko-KR" sz="800" dirty="0"/>
              <a:t>, </a:t>
            </a:r>
            <a:r>
              <a:rPr lang="ko-KR" altLang="en-US" sz="800" dirty="0"/>
              <a:t>시장세분화</a:t>
            </a:r>
            <a:r>
              <a:rPr lang="en-US" altLang="ko-KR" sz="800" dirty="0"/>
              <a:t>, </a:t>
            </a:r>
            <a:r>
              <a:rPr lang="ko-KR" altLang="en-US" sz="800" dirty="0"/>
              <a:t>조직 및 개발과정 등에 관련한 이론 수업을 습득하고 기획하는 과정을 이해하고 경험한다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 err="1"/>
              <a:t>렌더링</a:t>
            </a:r>
            <a:r>
              <a:rPr lang="en-US" altLang="ko-KR" sz="800" b="1" dirty="0"/>
              <a:t>I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제품 및 </a:t>
            </a:r>
            <a:r>
              <a:rPr lang="ko-KR" altLang="en-US" sz="800" dirty="0" err="1"/>
              <a:t>주얼리</a:t>
            </a:r>
            <a:r>
              <a:rPr lang="ko-KR" altLang="en-US" sz="800" dirty="0"/>
              <a:t> 디자인에 있어서 제품의 형태를 미리 예상하여 디자인 표현하는 것을 말하며</a:t>
            </a:r>
            <a:r>
              <a:rPr lang="en-US" altLang="ko-KR" sz="800" dirty="0"/>
              <a:t>, </a:t>
            </a:r>
            <a:r>
              <a:rPr lang="ko-KR" altLang="en-US" sz="800" dirty="0"/>
              <a:t>디자인 제작을 위한 기초 과정으로 아이디어 창출을 이해하고</a:t>
            </a:r>
            <a:r>
              <a:rPr lang="en-US" altLang="ko-KR" sz="800" dirty="0"/>
              <a:t>, </a:t>
            </a:r>
            <a:r>
              <a:rPr lang="ko-KR" altLang="en-US" sz="800" dirty="0"/>
              <a:t>실무에 있어서 독창성 있는 디자인 형태를 시각화하여 표현하는 능력을 갖추게 하는 교과목이다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제품디자인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대량생산에 기반을 두고 제품의 기능성</a:t>
            </a:r>
            <a:r>
              <a:rPr lang="en-US" altLang="ko-KR" sz="800" dirty="0"/>
              <a:t>, </a:t>
            </a:r>
            <a:r>
              <a:rPr lang="ko-KR" altLang="en-US" sz="800" dirty="0"/>
              <a:t>심미성</a:t>
            </a:r>
            <a:r>
              <a:rPr lang="en-US" altLang="ko-KR" sz="800" dirty="0"/>
              <a:t>, </a:t>
            </a:r>
            <a:r>
              <a:rPr lang="ko-KR" altLang="en-US" sz="800" dirty="0"/>
              <a:t>소비자의 감성 등을 감안해 디자인 형태를 모색하고 시각적</a:t>
            </a:r>
            <a:r>
              <a:rPr lang="en-US" altLang="ko-KR" sz="800" dirty="0"/>
              <a:t>, </a:t>
            </a:r>
            <a:r>
              <a:rPr lang="ko-KR" altLang="en-US" sz="800" dirty="0"/>
              <a:t>물리적으로 디자인을 구체화하는 방법을 학습한다</a:t>
            </a:r>
            <a:r>
              <a:rPr lang="en-US" altLang="ko-KR" sz="800" dirty="0"/>
              <a:t>. </a:t>
            </a:r>
            <a:r>
              <a:rPr lang="ko-KR" altLang="en-US" sz="800" dirty="0"/>
              <a:t>소비자의 필요</a:t>
            </a:r>
            <a:r>
              <a:rPr lang="en-US" altLang="ko-KR" sz="800" dirty="0"/>
              <a:t>(Needs), </a:t>
            </a:r>
            <a:r>
              <a:rPr lang="ko-KR" altLang="en-US" sz="800" dirty="0"/>
              <a:t>구매욕구</a:t>
            </a:r>
            <a:r>
              <a:rPr lang="en-US" altLang="ko-KR" sz="800" dirty="0"/>
              <a:t>, </a:t>
            </a:r>
            <a:r>
              <a:rPr lang="ko-KR" altLang="en-US" sz="800" dirty="0"/>
              <a:t>경제적</a:t>
            </a:r>
            <a:r>
              <a:rPr lang="en-US" altLang="ko-KR" sz="800" dirty="0"/>
              <a:t>, </a:t>
            </a:r>
            <a:r>
              <a:rPr lang="ko-KR" altLang="en-US" sz="800" dirty="0"/>
              <a:t>사회적 가치를 극대화하기 위한 제품 아이디어 </a:t>
            </a:r>
            <a:r>
              <a:rPr lang="ko-KR" altLang="en-US" sz="800" dirty="0" err="1"/>
              <a:t>콘셉트</a:t>
            </a:r>
            <a:r>
              <a:rPr lang="ko-KR" altLang="en-US" sz="800" dirty="0"/>
              <a:t> 개발에서 부터 최종 생산단계까지 이르는 전반적인 제품디자인 프로세스를 학습하는 과정이다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 err="1"/>
              <a:t>보석학</a:t>
            </a:r>
            <a:endParaRPr lang="ko-KR" altLang="en-US" sz="800" b="1" dirty="0"/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보석의 다양한 종류와 색감을 파악하고 그 특성을 물리적</a:t>
            </a:r>
            <a:r>
              <a:rPr lang="en-US" altLang="ko-KR" sz="800" dirty="0"/>
              <a:t>, </a:t>
            </a:r>
            <a:r>
              <a:rPr lang="ko-KR" altLang="en-US" sz="800" dirty="0"/>
              <a:t>화학적 성질로 분석하여 실제 귀금속 보석 장신구에 접목할 수 있는 이론 및 보석의 감별하는 능력을 기른다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운송기기디자인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운송수단으로 활용되는 디자인을 전반적으로 이해하여 사용자의 물리적 편의와 동시에 미적 감성을 만족시켜줄 수 있는 차별화된 운송기기를 디자인하는 능력을 배양한다</a:t>
            </a:r>
            <a:r>
              <a:rPr lang="en-US" altLang="ko-KR" sz="800" dirty="0"/>
              <a:t>.</a:t>
            </a:r>
            <a:r>
              <a:rPr lang="ko-KR" altLang="en-US" sz="800" dirty="0"/>
              <a:t>효율적인 운송기기를 실현하기 위해 운송기기의 메커니즘과 구조적인 해석</a:t>
            </a:r>
            <a:r>
              <a:rPr lang="en-US" altLang="ko-KR" sz="800" dirty="0"/>
              <a:t>, </a:t>
            </a:r>
            <a:r>
              <a:rPr lang="ko-KR" altLang="en-US" sz="800" dirty="0"/>
              <a:t>인체공학적인 문제들의 상호관계를 고찰하여 실용적이면서도 창의적인 디자인을 모색한다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산업 장신구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장신구 제작 시 세공의 다양한 기법과 귀금속의 성질 및 재료</a:t>
            </a:r>
            <a:r>
              <a:rPr lang="en-US" altLang="ko-KR" sz="800" dirty="0"/>
              <a:t>, </a:t>
            </a:r>
            <a:r>
              <a:rPr lang="ko-KR" altLang="en-US" sz="800" dirty="0"/>
              <a:t>가공법의 기초적인 기술을 습득하여 장신구 제작 및 실무에 필요한 다양한 보석을 통해 작품 제작에 응용하고 기법을 익힌다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표현기법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재료와 재질을 이용하여 의도적인 효과를 다양하게 도출 해보고 연구하여 결과를 만들어 낸다</a:t>
            </a:r>
            <a:r>
              <a:rPr lang="en-US" altLang="ko-KR" sz="800" dirty="0"/>
              <a:t>. </a:t>
            </a:r>
            <a:r>
              <a:rPr lang="ko-KR" altLang="en-US" sz="800" dirty="0"/>
              <a:t>스크래치</a:t>
            </a:r>
            <a:r>
              <a:rPr lang="en-US" altLang="ko-KR" sz="800" dirty="0"/>
              <a:t>, </a:t>
            </a:r>
            <a:r>
              <a:rPr lang="ko-KR" altLang="en-US" sz="800" dirty="0" err="1"/>
              <a:t>에칭</a:t>
            </a:r>
            <a:r>
              <a:rPr lang="en-US" altLang="ko-KR" sz="800" dirty="0"/>
              <a:t>, </a:t>
            </a:r>
            <a:r>
              <a:rPr lang="ko-KR" altLang="en-US" sz="800" dirty="0" err="1"/>
              <a:t>롤</a:t>
            </a:r>
            <a:r>
              <a:rPr lang="ko-KR" altLang="en-US" sz="800" dirty="0"/>
              <a:t> </a:t>
            </a:r>
            <a:r>
              <a:rPr lang="ko-KR" altLang="en-US" sz="800" dirty="0" err="1"/>
              <a:t>프린팅</a:t>
            </a:r>
            <a:r>
              <a:rPr lang="ko-KR" altLang="en-US" sz="800" dirty="0"/>
              <a:t> 등 여러 가지의 기법을 이용하여 새로운 평면 또는 입체로 표현해 내며 목걸이와 팔찌</a:t>
            </a:r>
            <a:r>
              <a:rPr lang="en-US" altLang="ko-KR" sz="800" dirty="0"/>
              <a:t>, </a:t>
            </a:r>
            <a:r>
              <a:rPr lang="ko-KR" altLang="en-US" sz="800" dirty="0"/>
              <a:t>귀걸이</a:t>
            </a:r>
            <a:r>
              <a:rPr lang="en-US" altLang="ko-KR" sz="800" dirty="0"/>
              <a:t>, </a:t>
            </a:r>
            <a:r>
              <a:rPr lang="ko-KR" altLang="en-US" sz="800" dirty="0"/>
              <a:t>반지 등을 수작업으로 직접 만들어 보면서 조형 감각을 키우고 다양한 소재의 특성을 분석하고 </a:t>
            </a:r>
            <a:r>
              <a:rPr lang="ko-KR" altLang="en-US" sz="800" dirty="0" err="1"/>
              <a:t>아름다음과</a:t>
            </a:r>
            <a:r>
              <a:rPr lang="ko-KR" altLang="en-US" sz="800" dirty="0"/>
              <a:t> 기능성 제품을 결합할 수 있도록 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모형제작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자신이 원하는 아이디어 스케치 및 </a:t>
            </a:r>
            <a:r>
              <a:rPr lang="ko-KR" altLang="en-US" sz="800" dirty="0" err="1"/>
              <a:t>기획안을</a:t>
            </a:r>
            <a:r>
              <a:rPr lang="ko-KR" altLang="en-US" sz="800" dirty="0"/>
              <a:t> 사실적</a:t>
            </a:r>
            <a:r>
              <a:rPr lang="en-US" altLang="ko-KR" sz="800" dirty="0"/>
              <a:t>, </a:t>
            </a:r>
            <a:r>
              <a:rPr lang="ko-KR" altLang="en-US" sz="800" dirty="0"/>
              <a:t>물리적으로 표현하기 위한 표현방법을 심도 있게 학습하는 수업</a:t>
            </a:r>
            <a:r>
              <a:rPr lang="en-US" altLang="ko-KR" sz="800" dirty="0"/>
              <a:t>. </a:t>
            </a:r>
            <a:r>
              <a:rPr lang="ko-KR" altLang="en-US" sz="800" dirty="0"/>
              <a:t>다양한 재료</a:t>
            </a:r>
            <a:r>
              <a:rPr lang="en-US" altLang="ko-KR" sz="800" dirty="0"/>
              <a:t>(</a:t>
            </a:r>
            <a:r>
              <a:rPr lang="ko-KR" altLang="en-US" sz="800" dirty="0"/>
              <a:t>종이</a:t>
            </a:r>
            <a:r>
              <a:rPr lang="en-US" altLang="ko-KR" sz="800" dirty="0"/>
              <a:t>, </a:t>
            </a:r>
            <a:r>
              <a:rPr lang="ko-KR" altLang="en-US" sz="800" dirty="0" err="1"/>
              <a:t>클레이</a:t>
            </a:r>
            <a:r>
              <a:rPr lang="en-US" altLang="ko-KR" sz="800" dirty="0"/>
              <a:t>, </a:t>
            </a:r>
            <a:r>
              <a:rPr lang="ko-KR" altLang="en-US" sz="800" dirty="0"/>
              <a:t>금속</a:t>
            </a:r>
            <a:r>
              <a:rPr lang="en-US" altLang="ko-KR" sz="800" dirty="0"/>
              <a:t>)</a:t>
            </a:r>
            <a:r>
              <a:rPr lang="ko-KR" altLang="en-US" sz="800" dirty="0"/>
              <a:t>를 기반으로 기본적인 제작기법과 도구의 사용방법</a:t>
            </a:r>
            <a:r>
              <a:rPr lang="en-US" altLang="ko-KR" sz="800" dirty="0"/>
              <a:t>, </a:t>
            </a:r>
            <a:r>
              <a:rPr lang="ko-KR" altLang="en-US" sz="800" dirty="0"/>
              <a:t>다양한 가공기법 등을 학습하여 실제 </a:t>
            </a:r>
            <a:r>
              <a:rPr lang="ko-KR" altLang="en-US" sz="800" dirty="0" err="1"/>
              <a:t>프로토타입</a:t>
            </a:r>
            <a:r>
              <a:rPr lang="ko-KR" altLang="en-US" sz="800" dirty="0"/>
              <a:t> 형상을 통해 디자이너의 의도를 구체적으로 전달하는 능력을 배양한다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 err="1"/>
              <a:t>주얼리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CAD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 err="1"/>
              <a:t>주얼리</a:t>
            </a:r>
            <a:r>
              <a:rPr lang="ko-KR" altLang="en-US" sz="800" dirty="0"/>
              <a:t> 산업체에서는 수작업에 의한 소량생산과 </a:t>
            </a:r>
            <a:r>
              <a:rPr lang="ko-KR" altLang="en-US" sz="800" dirty="0" err="1"/>
              <a:t>대량생산사이에서</a:t>
            </a:r>
            <a:r>
              <a:rPr lang="ko-KR" altLang="en-US" sz="800" dirty="0"/>
              <a:t> 소비자의 기호와 다양한 디자인 개발을 중점적으로 하고자 한다</a:t>
            </a:r>
            <a:r>
              <a:rPr lang="en-US" altLang="ko-KR" sz="800" dirty="0"/>
              <a:t>. </a:t>
            </a:r>
            <a:r>
              <a:rPr lang="ko-KR" altLang="en-US" sz="800" dirty="0"/>
              <a:t>이에 맞추어 컴퓨터를 통해 손쉽고 빠르게 </a:t>
            </a:r>
            <a:r>
              <a:rPr lang="ko-KR" altLang="en-US" sz="800" dirty="0" err="1"/>
              <a:t>렌더링된</a:t>
            </a:r>
            <a:r>
              <a:rPr lang="ko-KR" altLang="en-US" sz="800" dirty="0"/>
              <a:t> </a:t>
            </a:r>
            <a:r>
              <a:rPr lang="ko-KR" altLang="en-US" sz="800" dirty="0" err="1"/>
              <a:t>쥬얼리</a:t>
            </a:r>
            <a:r>
              <a:rPr lang="ko-KR" altLang="en-US" sz="800" dirty="0"/>
              <a:t> 제품을 실물과 제도를 병행하여 제품을 제작하고 </a:t>
            </a:r>
            <a:r>
              <a:rPr lang="en-US" altLang="ko-KR" sz="800" dirty="0"/>
              <a:t>CNC</a:t>
            </a:r>
            <a:r>
              <a:rPr lang="ko-KR" altLang="en-US" sz="800" dirty="0"/>
              <a:t>조각과 </a:t>
            </a:r>
            <a:r>
              <a:rPr lang="en-US" altLang="ko-KR" sz="800" dirty="0"/>
              <a:t>RP</a:t>
            </a:r>
            <a:r>
              <a:rPr lang="ko-KR" altLang="en-US" sz="800" dirty="0"/>
              <a:t>장비를 이용하여 직접 제작하는 과정을 익힌다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인간중심디자인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일상생활에서 사람이 사용하는 모든 도구</a:t>
            </a:r>
            <a:r>
              <a:rPr lang="en-US" altLang="ko-KR" sz="800" dirty="0"/>
              <a:t>, </a:t>
            </a:r>
            <a:r>
              <a:rPr lang="ko-KR" altLang="en-US" sz="800" dirty="0"/>
              <a:t>제품</a:t>
            </a:r>
            <a:r>
              <a:rPr lang="en-US" altLang="ko-KR" sz="800" dirty="0"/>
              <a:t>, </a:t>
            </a:r>
            <a:r>
              <a:rPr lang="ko-KR" altLang="en-US" sz="800" dirty="0"/>
              <a:t>시스템 디자인 등 디자인과 인간이 이루는 상호관계를 심도 있게 관찰 및 연구하는 수업</a:t>
            </a:r>
            <a:r>
              <a:rPr lang="en-US" altLang="ko-KR" sz="800" dirty="0"/>
              <a:t>. </a:t>
            </a:r>
            <a:r>
              <a:rPr lang="ko-KR" altLang="en-US" sz="800" dirty="0"/>
              <a:t>인간의 본능</a:t>
            </a:r>
            <a:r>
              <a:rPr lang="en-US" altLang="ko-KR" sz="800" dirty="0"/>
              <a:t>, </a:t>
            </a:r>
            <a:r>
              <a:rPr lang="ko-KR" altLang="en-US" sz="800" dirty="0"/>
              <a:t>특성 및 감성을 기반으로 디자인 과정에서 중시되어야 할 관점을 포괄적으로 파악하여 보다 인간을 배려하는 새로운 디자인경향을 모색하고 시도한다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인터페이스디자인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인터페이스의 기초개념의 이해를 바탕으로</a:t>
            </a:r>
            <a:r>
              <a:rPr lang="en-US" altLang="ko-KR" sz="800" dirty="0"/>
              <a:t>, </a:t>
            </a:r>
            <a:r>
              <a:rPr lang="ko-KR" altLang="en-US" sz="800" dirty="0"/>
              <a:t>새로운 디자인 </a:t>
            </a:r>
            <a:r>
              <a:rPr lang="ko-KR" altLang="en-US" sz="800" dirty="0" err="1"/>
              <a:t>콘셉트나</a:t>
            </a:r>
            <a:r>
              <a:rPr lang="ko-KR" altLang="en-US" sz="800" dirty="0"/>
              <a:t> 현재 존재하지 않는 새로운 디자인을 모색함에 있어서 인간과 제품 간의 원활한 소통을 위한 새로운 사용 성을 그래픽과 물리적인 형태의 다양한 시도를 통해 창의적인 인터페이스를 시도하고 모색하는 수업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보석감정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다이아몬드</a:t>
            </a:r>
            <a:r>
              <a:rPr lang="en-US" altLang="ko-KR" sz="800" dirty="0"/>
              <a:t>, </a:t>
            </a:r>
            <a:r>
              <a:rPr lang="ko-KR" altLang="en-US" sz="800" dirty="0"/>
              <a:t>루비</a:t>
            </a:r>
            <a:r>
              <a:rPr lang="en-US" altLang="ko-KR" sz="800" dirty="0"/>
              <a:t>, </a:t>
            </a:r>
            <a:r>
              <a:rPr lang="ko-KR" altLang="en-US" sz="800" dirty="0"/>
              <a:t>에메랄드 등의 투명보석과 진주</a:t>
            </a:r>
            <a:r>
              <a:rPr lang="en-US" altLang="ko-KR" sz="800" dirty="0"/>
              <a:t>, </a:t>
            </a:r>
            <a:r>
              <a:rPr lang="ko-KR" altLang="en-US" sz="800" dirty="0" err="1"/>
              <a:t>오릭스</a:t>
            </a:r>
            <a:r>
              <a:rPr lang="en-US" altLang="ko-KR" sz="800" dirty="0"/>
              <a:t>, </a:t>
            </a:r>
            <a:r>
              <a:rPr lang="ko-KR" altLang="en-US" sz="800" dirty="0"/>
              <a:t>옥등의 </a:t>
            </a:r>
            <a:r>
              <a:rPr lang="ko-KR" altLang="en-US" sz="800" dirty="0" err="1"/>
              <a:t>불투명보석등의</a:t>
            </a:r>
            <a:r>
              <a:rPr lang="ko-KR" altLang="en-US" sz="800" dirty="0"/>
              <a:t> 수많은 보석들의 특성과 성질을 연구하여 감정함으로써 등급을 만들고 그 등급에 맞게 가격을 정하는 것을 연구하는 수업으로 보석들의 크기</a:t>
            </a:r>
            <a:r>
              <a:rPr lang="en-US" altLang="ko-KR" sz="800" dirty="0"/>
              <a:t>, </a:t>
            </a:r>
            <a:r>
              <a:rPr lang="ko-KR" altLang="en-US" sz="800" dirty="0"/>
              <a:t>컬러</a:t>
            </a:r>
            <a:r>
              <a:rPr lang="en-US" altLang="ko-KR" sz="800" dirty="0"/>
              <a:t>, </a:t>
            </a:r>
            <a:r>
              <a:rPr lang="ko-KR" altLang="en-US" sz="800" dirty="0" err="1"/>
              <a:t>컷팅</a:t>
            </a:r>
            <a:r>
              <a:rPr lang="ko-KR" altLang="en-US" sz="800" dirty="0"/>
              <a:t> 등 보석감정의 기본을 배우고 실습한다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 err="1"/>
              <a:t>유니버셜디자인</a:t>
            </a:r>
            <a:endParaRPr lang="ko-KR" altLang="en-US" sz="800" b="1" dirty="0"/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‘모든 사람을 위한 디자인’의 의미처럼 디자인의 공용화를 실현하기 위해 디자인이 일상생활에서 활용되어지는 다양한 사용 환경을 연구하여 전 세계 많은 다양한 인간</a:t>
            </a:r>
            <a:r>
              <a:rPr lang="en-US" altLang="ko-KR" sz="800" dirty="0"/>
              <a:t>(</a:t>
            </a:r>
            <a:r>
              <a:rPr lang="ko-KR" altLang="en-US" sz="800" dirty="0"/>
              <a:t>성별</a:t>
            </a:r>
            <a:r>
              <a:rPr lang="en-US" altLang="ko-KR" sz="800" dirty="0"/>
              <a:t>,</a:t>
            </a:r>
            <a:r>
              <a:rPr lang="ko-KR" altLang="en-US" sz="800" dirty="0"/>
              <a:t>연령</a:t>
            </a:r>
            <a:r>
              <a:rPr lang="en-US" altLang="ko-KR" sz="800" dirty="0"/>
              <a:t>, </a:t>
            </a:r>
            <a:r>
              <a:rPr lang="ko-KR" altLang="en-US" sz="800" dirty="0"/>
              <a:t>국적</a:t>
            </a:r>
            <a:r>
              <a:rPr lang="en-US" altLang="ko-KR" sz="800" dirty="0"/>
              <a:t>, </a:t>
            </a:r>
            <a:r>
              <a:rPr lang="ko-KR" altLang="en-US" sz="800" dirty="0"/>
              <a:t>문화</a:t>
            </a:r>
            <a:r>
              <a:rPr lang="en-US" altLang="ko-KR" sz="800" dirty="0"/>
              <a:t>)</a:t>
            </a:r>
            <a:r>
              <a:rPr lang="ko-KR" altLang="en-US" sz="800" dirty="0"/>
              <a:t>의 차이를 이해하고 새로운 시도를 통해 보다 나은 공공적인 디자인의 가치를 만들어가는 수업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디자인마케팅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마케팅에 대한 전반적인 개념을 파악하여 보다 구체적이고 과학적인 접근 방법을 통해 디자인의 전략을 배우는 과목으로</a:t>
            </a:r>
            <a:r>
              <a:rPr lang="en-US" altLang="ko-KR" sz="800" dirty="0"/>
              <a:t>, </a:t>
            </a:r>
            <a:r>
              <a:rPr lang="ko-KR" altLang="en-US" sz="800" dirty="0"/>
              <a:t>디자인과 마케팅의 관계를 이해하여 실무에 적응할 수 있도록 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패션 액세서리 디자인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패션 산업과 관련된 핸드백</a:t>
            </a:r>
            <a:r>
              <a:rPr lang="en-US" altLang="ko-KR" sz="800" dirty="0"/>
              <a:t>·</a:t>
            </a:r>
            <a:r>
              <a:rPr lang="ko-KR" altLang="en-US" sz="800" dirty="0"/>
              <a:t>구두</a:t>
            </a:r>
            <a:r>
              <a:rPr lang="en-US" altLang="ko-KR" sz="800" dirty="0"/>
              <a:t>·</a:t>
            </a:r>
            <a:r>
              <a:rPr lang="ko-KR" altLang="en-US" sz="800" dirty="0"/>
              <a:t>벨트</a:t>
            </a:r>
            <a:r>
              <a:rPr lang="en-US" altLang="ko-KR" sz="800" dirty="0"/>
              <a:t>·</a:t>
            </a:r>
            <a:r>
              <a:rPr lang="ko-KR" altLang="en-US" sz="800" dirty="0"/>
              <a:t>지갑과 같은 패션 액세서리의 전반적인 </a:t>
            </a:r>
            <a:r>
              <a:rPr lang="ko-KR" altLang="en-US" sz="800" dirty="0" err="1"/>
              <a:t>트렌드를</a:t>
            </a:r>
            <a:r>
              <a:rPr lang="ko-KR" altLang="en-US" sz="800" dirty="0"/>
              <a:t> 파악하고 분석하여 패션 및 피혁 등 다양한 분야의 장식품으로 다양한 실물 제작으로 패션 액세서리 제작 과정 및 작업 방법을 습득한다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포트폴리오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각 교과목에서 창출된 작품 및 디자인 프로젝트 결과를 자료로 정리하여 클라이언트에게 결과물을 효과적으로 제시하고 전달할 수 있는 포트폴리오의 제작방법과 프레젠테이션 기법을 익힌다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사진촬영과 감상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사진 전반에 걸친 기초이론과 실제를 배우고 기존 작품의 해석을 통해 사진에 대한 이해를 돕는다</a:t>
            </a:r>
            <a:r>
              <a:rPr lang="en-US" altLang="ko-KR" sz="800" dirty="0"/>
              <a:t>. </a:t>
            </a:r>
            <a:r>
              <a:rPr lang="ko-KR" altLang="en-US" sz="800" dirty="0"/>
              <a:t>아울러 사진작품을 직접 제작해봄으로써 사진을 통해 제작자의 이상과 현실을 새로운 시각으로 바라보는 기회를 갖는다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 </a:t>
            </a:r>
          </a:p>
          <a:p>
            <a:r>
              <a:rPr lang="ko-KR" altLang="en-US" sz="800" b="1" dirty="0"/>
              <a:t>생활과 디자인</a:t>
            </a:r>
          </a:p>
          <a:p>
            <a:r>
              <a:rPr lang="ko-KR" altLang="en-US" sz="800" dirty="0"/>
              <a:t> </a:t>
            </a:r>
          </a:p>
          <a:p>
            <a:r>
              <a:rPr lang="ko-KR" altLang="en-US" sz="800" dirty="0"/>
              <a:t>프로그래밍의 기본 문법과 컴퓨터 직접 조작할 수 있는 기본 프로그램능력을 기르고</a:t>
            </a:r>
            <a:r>
              <a:rPr lang="en-US" altLang="ko-KR" sz="800" dirty="0"/>
              <a:t>, </a:t>
            </a:r>
            <a:r>
              <a:rPr lang="ko-KR" altLang="en-US" sz="800" dirty="0"/>
              <a:t>이론과 실습을 통하여 </a:t>
            </a:r>
            <a:r>
              <a:rPr lang="ko-KR" altLang="en-US" sz="800" dirty="0" err="1"/>
              <a:t>윈도우즈</a:t>
            </a:r>
            <a:r>
              <a:rPr lang="ko-KR" altLang="en-US" sz="800" dirty="0"/>
              <a:t> 환경에서 프로그램을 작성하고 실무에 적용할 수 있는 능력을 배양한다</a:t>
            </a:r>
            <a:r>
              <a:rPr lang="en-US" altLang="ko-KR" sz="800" dirty="0"/>
              <a:t>. </a:t>
            </a:r>
            <a:r>
              <a:rPr lang="ko-KR" altLang="en-US" sz="800" dirty="0"/>
              <a:t>또한 모바일을 제어 할 수 있는 기본 프로그램도 함께 익힌다</a:t>
            </a:r>
            <a:r>
              <a:rPr lang="en-US" altLang="ko-KR" sz="800" dirty="0"/>
              <a:t>.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65644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직사각형 16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869431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10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327069"/>
            <a:ext cx="19415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전공 관련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65644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80082"/>
              </p:ext>
            </p:extLst>
          </p:nvPr>
        </p:nvGraphicFramePr>
        <p:xfrm>
          <a:off x="1217613" y="2590213"/>
          <a:ext cx="5424486" cy="3132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8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8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자격증명</a:t>
                      </a:r>
                      <a:endParaRPr lang="ko-KR" altLang="en-US" sz="9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effectLst/>
                        </a:rPr>
                        <a:t>컬러리스트 기사</a:t>
                      </a:r>
                      <a:endParaRPr lang="ko-KR" altLang="en-US" sz="9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학점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발급기관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한국산업인력공단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5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시험과목</a:t>
                      </a:r>
                      <a:endParaRPr lang="ko-KR" altLang="en-US" sz="9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색채심리</a:t>
                      </a:r>
                      <a:r>
                        <a:rPr lang="en-US" altLang="ko-KR" sz="900" u="none" strike="noStrike">
                          <a:effectLst/>
                        </a:rPr>
                        <a:t>·</a:t>
                      </a:r>
                      <a:r>
                        <a:rPr lang="ko-KR" altLang="en-US" sz="900" u="none" strike="noStrike">
                          <a:effectLst/>
                        </a:rPr>
                        <a:t>마케팅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색채디자인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색채관리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색채지각론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색채체계론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관련전공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학사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산업디자인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시각디자인학 전공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자격증명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effectLst/>
                        </a:rPr>
                        <a:t>컬러리스트 산업기사</a:t>
                      </a:r>
                      <a:endParaRPr lang="ko-KR" altLang="en-US" sz="9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학점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발급기관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한국산업인력공단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5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시험과목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색채디자인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색채관리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색채심리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색채지각의이해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색채체계의이해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관련전공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학사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산업디자인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시각디자인학 전공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자격증명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effectLst/>
                        </a:rPr>
                        <a:t>제품디자인 산업기사</a:t>
                      </a:r>
                      <a:endParaRPr lang="ko-KR" altLang="en-US" sz="9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학점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발급기관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한국산업인력공단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5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시험과목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인간공학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색채학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공업재료 및 모형제작론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제품디자인론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관련전공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학사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산업디자인 전공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자격증명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effectLst/>
                        </a:rPr>
                        <a:t>제품디자인 기사</a:t>
                      </a:r>
                      <a:endParaRPr lang="ko-KR" altLang="en-US" sz="9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학점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발급기관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한국산업인력공단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17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시험과목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필기 </a:t>
                      </a:r>
                      <a:r>
                        <a:rPr lang="en-US" altLang="ko-KR" sz="900" u="none" strike="noStrike">
                          <a:effectLst/>
                        </a:rPr>
                        <a:t>: 1. </a:t>
                      </a:r>
                      <a:r>
                        <a:rPr lang="ko-KR" altLang="en-US" sz="900" u="none" strike="noStrike">
                          <a:effectLst/>
                        </a:rPr>
                        <a:t>제품디자인론 </a:t>
                      </a:r>
                      <a:r>
                        <a:rPr lang="en-US" altLang="ko-KR" sz="900" u="none" strike="noStrike">
                          <a:effectLst/>
                        </a:rPr>
                        <a:t>2. </a:t>
                      </a:r>
                      <a:r>
                        <a:rPr lang="ko-KR" altLang="en-US" sz="900" u="none" strike="noStrike">
                          <a:effectLst/>
                        </a:rPr>
                        <a:t>인간공학 </a:t>
                      </a:r>
                      <a:r>
                        <a:rPr lang="en-US" altLang="ko-KR" sz="900" u="none" strike="noStrike">
                          <a:effectLst/>
                        </a:rPr>
                        <a:t>3. </a:t>
                      </a:r>
                      <a:r>
                        <a:rPr lang="ko-KR" altLang="en-US" sz="900" u="none" strike="noStrike">
                          <a:effectLst/>
                        </a:rPr>
                        <a:t>공업재료 및 모형제작론</a:t>
                      </a:r>
                      <a:r>
                        <a:rPr lang="en-US" altLang="ko-KR" sz="900" u="none" strike="noStrike">
                          <a:effectLst/>
                        </a:rPr>
                        <a:t>4. </a:t>
                      </a:r>
                      <a:r>
                        <a:rPr lang="ko-KR" altLang="en-US" sz="900" u="none" strike="noStrike">
                          <a:effectLst/>
                        </a:rPr>
                        <a:t>색채학 </a:t>
                      </a:r>
                      <a:r>
                        <a:rPr lang="en-US" altLang="ko-KR" sz="900" u="none" strike="noStrike">
                          <a:effectLst/>
                        </a:rPr>
                        <a:t>5. </a:t>
                      </a:r>
                      <a:r>
                        <a:rPr lang="ko-KR" altLang="en-US" sz="900" u="none" strike="noStrike">
                          <a:effectLst/>
                        </a:rPr>
                        <a:t>제품관리 </a:t>
                      </a:r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r>
                        <a:rPr lang="ko-KR" altLang="en-US" sz="900" u="none" strike="noStrike">
                          <a:effectLst/>
                        </a:rPr>
                        <a:t>실기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제품디자인계획 및 실무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9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관련전공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학사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산업디자인 전공</a:t>
                      </a:r>
                      <a:endParaRPr lang="ko-KR" altLang="en-US" sz="9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81" marR="7181" marT="718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1055688" y="5771024"/>
            <a:ext cx="19415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일반 자격증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정보</a:t>
            </a:r>
            <a:endParaRPr lang="ko-KR" altLang="en-US" sz="1000" b="1" dirty="0">
              <a:ea typeface="함초롬돋움" panose="0203050400010101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134151"/>
              </p:ext>
            </p:extLst>
          </p:nvPr>
        </p:nvGraphicFramePr>
        <p:xfrm>
          <a:off x="1244602" y="6021905"/>
          <a:ext cx="5397498" cy="3259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9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자격증명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게임그래픽 전문가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학점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한국산업인력공단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게임제작개론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게임그래픽 디자인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게임그래픽 제작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그래픽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디자인론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시각디자인학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멀티미디어학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게임프로그래밍학 전공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자격증명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정보처리 산업기사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학점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한국산업인력공단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전자계산기구조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정보통신개론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운영체제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시스템분석설계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데이터베이스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2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전자계산학 전공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컴퓨터공학 전공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정보통신공학 전공</a:t>
                      </a:r>
                      <a:r>
                        <a:rPr lang="en-US" altLang="ko-KR" sz="800" u="none" strike="noStrike" dirty="0">
                          <a:effectLst/>
                        </a:rPr>
                        <a:t>,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정보보호학</a:t>
                      </a:r>
                      <a:r>
                        <a:rPr lang="ko-KR" altLang="en-US" sz="800" u="none" strike="noStrike" dirty="0">
                          <a:effectLst/>
                        </a:rPr>
                        <a:t> 전공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멀티미디어학 전공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자격증명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컴퓨터활용능력 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급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학점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대한상공회의소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0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컴퓨터 일반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스프레드시트 일반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데이터베이스 일반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전자계산학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컴퓨터공학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정보통신공학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멀티미디어학 전공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자격증명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유통관리사 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급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학점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한국산업인력공단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10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상권분석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유통마케팅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유통정보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유통물류일반관리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전자계산학 전공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컴퓨터공학 전공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정보통신공학 전공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멀티미디어학 전공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20" marR="5620" marT="5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345817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아래쪽 화살표 20"/>
          <p:cNvSpPr/>
          <p:nvPr/>
        </p:nvSpPr>
        <p:spPr>
          <a:xfrm>
            <a:off x="-112562" y="8953500"/>
            <a:ext cx="1199075" cy="5588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20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5701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1267475"/>
            <a:ext cx="19415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err="1">
                <a:ea typeface="함초롬돋움" panose="02030504000101010101" pitchFamily="18" charset="-127"/>
              </a:rPr>
              <a:t>주얼리디자인</a:t>
            </a:r>
            <a:r>
              <a:rPr lang="ko-KR" altLang="en-US" sz="1000" b="1" dirty="0">
                <a:ea typeface="함초롬돋움" panose="02030504000101010101" pitchFamily="18" charset="-127"/>
              </a:rPr>
              <a:t> 관련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3138" y="5196399"/>
            <a:ext cx="58404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* 학사학위 취득 예정자는 총 </a:t>
            </a:r>
            <a:r>
              <a:rPr lang="en-US" altLang="ko-KR" sz="800" dirty="0"/>
              <a:t>3</a:t>
            </a:r>
            <a:r>
              <a:rPr lang="ko-KR" altLang="en-US" sz="800" dirty="0"/>
              <a:t>개의 자격증을 학점으로 인정받을 수 있습니다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ko-KR" altLang="en-US" sz="800" dirty="0"/>
              <a:t>전공필수 학점으로 인정되는 자격증은 최대 </a:t>
            </a:r>
            <a:r>
              <a:rPr lang="en-US" altLang="ko-KR" sz="800" dirty="0"/>
              <a:t>2</a:t>
            </a:r>
            <a:r>
              <a:rPr lang="ko-KR" altLang="en-US" sz="800" dirty="0"/>
              <a:t>개</a:t>
            </a:r>
            <a:r>
              <a:rPr lang="en-US" altLang="ko-KR" sz="800" dirty="0"/>
              <a:t>, </a:t>
            </a:r>
            <a:r>
              <a:rPr lang="ko-KR" altLang="en-US" sz="800" dirty="0"/>
              <a:t>일반선택 학점으로 인정되는 자격증은 최대 </a:t>
            </a:r>
            <a:r>
              <a:rPr lang="en-US" altLang="ko-KR" sz="800" dirty="0"/>
              <a:t>1</a:t>
            </a:r>
            <a:r>
              <a:rPr lang="ko-KR" altLang="en-US" sz="800" dirty="0"/>
              <a:t>개입니다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동일직무</a:t>
            </a:r>
            <a:r>
              <a:rPr lang="en-US" altLang="ko-KR" sz="800" dirty="0"/>
              <a:t>(</a:t>
            </a:r>
            <a:r>
              <a:rPr lang="ko-KR" altLang="en-US" sz="800" dirty="0" err="1"/>
              <a:t>대분류</a:t>
            </a:r>
            <a:r>
              <a:rPr lang="en-US" altLang="ko-KR" sz="800" dirty="0"/>
              <a:t>-</a:t>
            </a:r>
            <a:r>
              <a:rPr lang="ko-KR" altLang="en-US" sz="800" dirty="0"/>
              <a:t>중분류</a:t>
            </a:r>
            <a:r>
              <a:rPr lang="en-US" altLang="ko-KR" sz="800" dirty="0"/>
              <a:t>-</a:t>
            </a:r>
            <a:r>
              <a:rPr lang="ko-KR" altLang="en-US" sz="800" dirty="0"/>
              <a:t>직무번호 동일</a:t>
            </a:r>
            <a:r>
              <a:rPr lang="en-US" altLang="ko-KR" sz="800" dirty="0"/>
              <a:t>)</a:t>
            </a:r>
            <a:r>
              <a:rPr lang="ko-KR" altLang="en-US" sz="800" dirty="0"/>
              <a:t>내에 속하는 자격증은 여러 개를 취득하여도 학생이 선택하는 </a:t>
            </a:r>
            <a:r>
              <a:rPr lang="en-US" altLang="ko-KR" sz="800" dirty="0"/>
              <a:t>1</a:t>
            </a:r>
            <a:r>
              <a:rPr lang="ko-KR" altLang="en-US" sz="800" dirty="0"/>
              <a:t>개의 자격에 대해서만</a:t>
            </a:r>
          </a:p>
          <a:p>
            <a:r>
              <a:rPr lang="ko-KR" altLang="en-US" sz="800" dirty="0"/>
              <a:t>학점인정이 가능하니 주의하시기 바랍니다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예</a:t>
            </a:r>
            <a:r>
              <a:rPr lang="en-US" altLang="ko-KR" sz="800" dirty="0"/>
              <a:t>) </a:t>
            </a:r>
            <a:r>
              <a:rPr lang="ko-KR" altLang="en-US" sz="800" dirty="0"/>
              <a:t>컴퓨터활용능력과 워드프로세서 </a:t>
            </a:r>
            <a:r>
              <a:rPr lang="en-US" altLang="ko-KR" sz="800" dirty="0"/>
              <a:t>1</a:t>
            </a:r>
            <a:r>
              <a:rPr lang="ko-KR" altLang="en-US" sz="800" dirty="0"/>
              <a:t>급은 동일직무자격으로 </a:t>
            </a:r>
            <a:r>
              <a:rPr lang="en-US" altLang="ko-KR" sz="800" dirty="0"/>
              <a:t>1</a:t>
            </a:r>
            <a:r>
              <a:rPr lang="ko-KR" altLang="en-US" sz="800" dirty="0"/>
              <a:t>개만 인정됨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</a:t>
            </a:r>
          </a:p>
          <a:p>
            <a:r>
              <a:rPr lang="ko-KR" altLang="en-US" sz="800" dirty="0"/>
              <a:t>학점환산표는 자격 취득 시기 및 학점인정 신청 접수 시기 등에 따라 다르게 계산될 수 있으므로 정확한 인정학점은</a:t>
            </a:r>
          </a:p>
          <a:p>
            <a:r>
              <a:rPr lang="ko-KR" altLang="en-US" sz="800" dirty="0"/>
              <a:t>국가평생교육진흥원의 공지를 따르시기 바랍니다</a:t>
            </a:r>
            <a:r>
              <a:rPr lang="en-US" altLang="ko-KR" sz="800" dirty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자격증</a:t>
            </a:r>
          </a:p>
          <a:p>
            <a:r>
              <a:rPr lang="ko-KR" altLang="en-US" sz="800" dirty="0"/>
              <a:t>취득 후 학점인정신청은 학생 개인별로 진행해야 하며 자세한 내용은 </a:t>
            </a:r>
            <a:r>
              <a:rPr lang="ko-KR" altLang="en-US" sz="800" dirty="0" err="1"/>
              <a:t>학점은행제</a:t>
            </a:r>
            <a:r>
              <a:rPr lang="ko-KR" altLang="en-US" sz="800" dirty="0"/>
              <a:t> </a:t>
            </a:r>
            <a:r>
              <a:rPr lang="ko-KR" altLang="en-US" sz="800" dirty="0" err="1"/>
              <a:t>콜센터</a:t>
            </a:r>
            <a:r>
              <a:rPr lang="en-US" altLang="ko-KR" sz="800" dirty="0"/>
              <a:t>(1600-0400)</a:t>
            </a:r>
            <a:r>
              <a:rPr lang="ko-KR" altLang="en-US" sz="800" dirty="0"/>
              <a:t>에 문의하시기 바랍니다</a:t>
            </a:r>
            <a:r>
              <a:rPr lang="en-US" altLang="ko-KR" sz="800" dirty="0"/>
              <a:t>.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249734"/>
              </p:ext>
            </p:extLst>
          </p:nvPr>
        </p:nvGraphicFramePr>
        <p:xfrm>
          <a:off x="1206499" y="1688164"/>
          <a:ext cx="5543550" cy="3398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자격증명</a:t>
                      </a:r>
                      <a:endParaRPr lang="ko-KR" altLang="en-US" sz="9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effectLst/>
                        </a:rPr>
                        <a:t>귀금속가공 산업기사</a:t>
                      </a:r>
                      <a:endParaRPr lang="ko-KR" altLang="en-US" sz="9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학점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발급기관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한국산업인력공단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0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시험과목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필기 </a:t>
                      </a:r>
                      <a:r>
                        <a:rPr lang="en-US" altLang="ko-KR" sz="900" u="none" strike="noStrike">
                          <a:effectLst/>
                        </a:rPr>
                        <a:t>1. </a:t>
                      </a:r>
                      <a:r>
                        <a:rPr lang="ko-KR" altLang="en-US" sz="900" u="none" strike="noStrike">
                          <a:effectLst/>
                        </a:rPr>
                        <a:t>장신구디자인론 </a:t>
                      </a:r>
                      <a:r>
                        <a:rPr lang="en-US" altLang="ko-KR" sz="900" u="none" strike="noStrike">
                          <a:effectLst/>
                        </a:rPr>
                        <a:t>2. </a:t>
                      </a:r>
                      <a:r>
                        <a:rPr lang="ko-KR" altLang="en-US" sz="900" u="none" strike="noStrike">
                          <a:effectLst/>
                        </a:rPr>
                        <a:t>보석재료 및 가공기법</a:t>
                      </a:r>
                      <a:r>
                        <a:rPr lang="en-US" altLang="ko-KR" sz="900" u="none" strike="noStrike">
                          <a:effectLst/>
                        </a:rPr>
                        <a:t>3. </a:t>
                      </a:r>
                      <a:r>
                        <a:rPr lang="ko-KR" altLang="en-US" sz="900" u="none" strike="noStrike">
                          <a:effectLst/>
                        </a:rPr>
                        <a:t>귀금속재료 및 가공기법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실기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금속공예 실무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관련전공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학사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공예학 전공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자격증명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effectLst/>
                        </a:rPr>
                        <a:t>귀금속가공 기능사</a:t>
                      </a:r>
                      <a:endParaRPr lang="ko-KR" altLang="en-US" sz="9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발급기관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한국산업인력공단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6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시험과목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필기 </a:t>
                      </a:r>
                      <a:r>
                        <a:rPr lang="en-US" altLang="ko-KR" sz="900" u="none" strike="noStrike">
                          <a:effectLst/>
                        </a:rPr>
                        <a:t>: 1.</a:t>
                      </a:r>
                      <a:r>
                        <a:rPr lang="ko-KR" altLang="en-US" sz="900" u="none" strike="noStrike">
                          <a:effectLst/>
                        </a:rPr>
                        <a:t>공예디자인 </a:t>
                      </a:r>
                      <a:r>
                        <a:rPr lang="en-US" altLang="ko-KR" sz="900" u="none" strike="noStrike">
                          <a:effectLst/>
                        </a:rPr>
                        <a:t>2.</a:t>
                      </a:r>
                      <a:r>
                        <a:rPr lang="ko-KR" altLang="en-US" sz="900" u="none" strike="noStrike">
                          <a:effectLst/>
                        </a:rPr>
                        <a:t>귀금속재료 </a:t>
                      </a:r>
                      <a:r>
                        <a:rPr lang="en-US" altLang="ko-KR" sz="900" u="none" strike="noStrike">
                          <a:effectLst/>
                        </a:rPr>
                        <a:t>3.</a:t>
                      </a:r>
                      <a:r>
                        <a:rPr lang="ko-KR" altLang="en-US" sz="900" u="none" strike="noStrike">
                          <a:effectLst/>
                        </a:rPr>
                        <a:t>귀금속가공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실기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귀금속가공 작업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자격증명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effectLst/>
                        </a:rPr>
                        <a:t>보석가공 기능사</a:t>
                      </a:r>
                      <a:endParaRPr lang="ko-KR" altLang="en-US" sz="9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발급기관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한국산업인력공단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9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시험과목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필기 </a:t>
                      </a:r>
                      <a:r>
                        <a:rPr lang="en-US" altLang="ko-KR" sz="900" u="none" strike="noStrike">
                          <a:effectLst/>
                        </a:rPr>
                        <a:t>: 1.</a:t>
                      </a:r>
                      <a:r>
                        <a:rPr lang="ko-KR" altLang="en-US" sz="900" u="none" strike="noStrike">
                          <a:effectLst/>
                        </a:rPr>
                        <a:t>보석재료 </a:t>
                      </a:r>
                      <a:r>
                        <a:rPr lang="en-US" altLang="ko-KR" sz="900" u="none" strike="noStrike">
                          <a:effectLst/>
                        </a:rPr>
                        <a:t>2.</a:t>
                      </a:r>
                      <a:r>
                        <a:rPr lang="ko-KR" altLang="en-US" sz="900" u="none" strike="noStrike">
                          <a:effectLst/>
                        </a:rPr>
                        <a:t>보석가공 </a:t>
                      </a:r>
                      <a:r>
                        <a:rPr lang="en-US" altLang="ko-KR" sz="900" u="none" strike="noStrike">
                          <a:effectLst/>
                        </a:rPr>
                        <a:t>3.</a:t>
                      </a:r>
                      <a:r>
                        <a:rPr lang="ko-KR" altLang="en-US" sz="900" u="none" strike="noStrike">
                          <a:effectLst/>
                        </a:rPr>
                        <a:t>보석감정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실기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보석가공작업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자격증명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effectLst/>
                        </a:rPr>
                        <a:t>보석감정사</a:t>
                      </a:r>
                      <a:endParaRPr lang="ko-KR" altLang="en-US" sz="9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발급기관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한국산업인력공단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시험과목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필기 </a:t>
                      </a:r>
                      <a:r>
                        <a:rPr lang="en-US" altLang="ko-KR" sz="900" u="none" strike="noStrike">
                          <a:effectLst/>
                        </a:rPr>
                        <a:t>: 1. </a:t>
                      </a:r>
                      <a:r>
                        <a:rPr lang="ko-KR" altLang="en-US" sz="900" u="none" strike="noStrike">
                          <a:effectLst/>
                        </a:rPr>
                        <a:t>보석학일반 </a:t>
                      </a:r>
                      <a:r>
                        <a:rPr lang="en-US" altLang="ko-KR" sz="900" u="none" strike="noStrike">
                          <a:effectLst/>
                        </a:rPr>
                        <a:t>2. </a:t>
                      </a:r>
                      <a:r>
                        <a:rPr lang="ko-KR" altLang="en-US" sz="900" u="none" strike="noStrike">
                          <a:effectLst/>
                        </a:rPr>
                        <a:t>다이아몬드감정법 </a:t>
                      </a:r>
                      <a:r>
                        <a:rPr lang="en-US" altLang="ko-KR" sz="900" u="none" strike="noStrike">
                          <a:effectLst/>
                        </a:rPr>
                        <a:t>3. </a:t>
                      </a:r>
                      <a:r>
                        <a:rPr lang="ko-KR" altLang="en-US" sz="900" u="none" strike="noStrike">
                          <a:effectLst/>
                        </a:rPr>
                        <a:t>보석감별법 </a:t>
                      </a:r>
                      <a:r>
                        <a:rPr lang="en-US" altLang="ko-KR" sz="900" u="none" strike="noStrike">
                          <a:effectLst/>
                        </a:rPr>
                        <a:t>4. </a:t>
                      </a:r>
                      <a:r>
                        <a:rPr lang="ko-KR" altLang="en-US" sz="900" u="none" strike="noStrike">
                          <a:effectLst/>
                        </a:rPr>
                        <a:t>보석가공기법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실기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보석감정 실무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자격증명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 err="1">
                          <a:effectLst/>
                        </a:rPr>
                        <a:t>주얼리마스터</a:t>
                      </a:r>
                      <a:endParaRPr lang="ko-KR" altLang="en-US" sz="9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발급기관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한국보석협회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785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시험과목</a:t>
                      </a:r>
                      <a:endParaRPr lang="ko-KR" altLang="en-US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필기 </a:t>
                      </a:r>
                      <a:r>
                        <a:rPr lang="en-US" altLang="ko-KR" sz="900" u="none" strike="noStrike">
                          <a:effectLst/>
                        </a:rPr>
                        <a:t>: 1.</a:t>
                      </a:r>
                      <a:r>
                        <a:rPr lang="ko-KR" altLang="en-US" sz="900" u="none" strike="noStrike">
                          <a:effectLst/>
                        </a:rPr>
                        <a:t>객관식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주얼리 마케팅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보석감별및 감정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endParaRPr lang="en-US" altLang="ko-KR" sz="9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49" marR="6649" marT="6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105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68773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483062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제품디자이너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571658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573072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기초적인 조형연습부터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디자인이론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2D&amp;3D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디지털디자인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프로덕트디자인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인터페이스디자인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유니버셜디자인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등의 다양한 커리큘럼을 구성하여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일상생활용품 디자인 뿐 아니라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차세대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디자인을 창출할 수 있는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창의적인 디자이너를 양성한다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888" y="31119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093788" y="3104960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7777" y="3351181"/>
            <a:ext cx="56522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기업체 제품디자이너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전자제품디자이너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스포츠레져용품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팬시디자이너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디스플레이 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디자인컨설턴트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및 공공디자이너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UI &amp; UX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의료기기디자이너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화장품용기디자이너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머천다이저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(MD),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 액세서리 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산업디자인컨설턴트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생활가구 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용기 및 포장 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생활용품 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POP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 등</a:t>
            </a:r>
          </a:p>
        </p:txBody>
      </p:sp>
    </p:spTree>
    <p:extLst>
      <p:ext uri="{BB962C8B-B14F-4D97-AF65-F5344CB8AC3E}">
        <p14:creationId xmlns:p14="http://schemas.microsoft.com/office/powerpoint/2010/main" val="38014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2584" y="4376420"/>
            <a:ext cx="5132832" cy="15849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실내디자인</a:t>
            </a:r>
          </a:p>
        </p:txBody>
      </p:sp>
    </p:spTree>
    <p:extLst>
      <p:ext uri="{BB962C8B-B14F-4D97-AF65-F5344CB8AC3E}">
        <p14:creationId xmlns:p14="http://schemas.microsoft.com/office/powerpoint/2010/main" val="3347512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055688" y="1331628"/>
            <a:ext cx="250031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724991" y="1484881"/>
            <a:ext cx="40250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483062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자동차∙운송기기디자이너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571658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573072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분야 중 기술의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집약체라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불리우는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자동차와 운송기기를 대상으로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테크니컬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스케치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클레이모델링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3D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디지털모델링 등 실제 자동차디자인의 프로세스를 경험하고 학습한다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888" y="32643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093788" y="3104960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7777" y="3351181"/>
            <a:ext cx="5652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자동차회사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익스테리어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클레이모델러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자동차디지털모델러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디자인컨설턴트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디지털설계 및 특수효과 제작자 등</a:t>
            </a:r>
          </a:p>
        </p:txBody>
      </p:sp>
    </p:spTree>
    <p:extLst>
      <p:ext uri="{BB962C8B-B14F-4D97-AF65-F5344CB8AC3E}">
        <p14:creationId xmlns:p14="http://schemas.microsoft.com/office/powerpoint/2010/main" val="1262344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055688" y="1331628"/>
            <a:ext cx="250031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724991" y="1484881"/>
            <a:ext cx="40250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2816987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주얼리디자이너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522531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522531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522531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522531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522531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5604469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5604469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3702946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371709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산업체 현장의 실무 교육 프로그램을 개설하고 개인별 맞춤교육을 통해 실무 능력을 배양한다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귀금속 산업과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패션악세서리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디자인 및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웨딩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주얼리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토탈코디네이션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산업전반에 이바지할 수 있도록 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888" y="33913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68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산업디자인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117476" y="1942085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17476" y="232467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15888" y="1265810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7476" y="2705673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17476" y="3086673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자동차∙운송기기디자이너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주얼리디자이너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17476" y="370805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17476" y="4068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17476" y="44496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산학관련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055688" y="1331628"/>
            <a:ext cx="250031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724991" y="1484881"/>
            <a:ext cx="40250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공공디자이너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4284967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공공디자이너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669329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669329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669329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669329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6693290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7072449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7072449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5170926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518507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기호학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색채학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아이덴티티디자인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도시경과디자인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친환경디자인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도시상징 패턴디자인 등의 다양한 커리큘럼을 통해 인간과 인간이 영위하는 공공의 영역을 중심으로 독창적이고 인간중심적인 디자인을 창출할 전문 공공디자이너를 양성한다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888" y="35437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093788" y="2840452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97777" y="3086673"/>
            <a:ext cx="5652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기업체 공공디자이너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시청 및 구청 도시개발공무원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친환경디자이너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설치미술 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색채프래너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팬시디자이너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용기 및 포장디자이너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디스플레이디자이너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컨설턴트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UI &amp; UX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서비스디자이너</a:t>
            </a:r>
          </a:p>
        </p:txBody>
      </p:sp>
    </p:spTree>
    <p:extLst>
      <p:ext uri="{BB962C8B-B14F-4D97-AF65-F5344CB8AC3E}">
        <p14:creationId xmlns:p14="http://schemas.microsoft.com/office/powerpoint/2010/main" val="708111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2584" y="4376420"/>
            <a:ext cx="5132832" cy="15849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디지털아트</a:t>
            </a:r>
          </a:p>
        </p:txBody>
      </p:sp>
    </p:spTree>
    <p:extLst>
      <p:ext uri="{BB962C8B-B14F-4D97-AF65-F5344CB8AC3E}">
        <p14:creationId xmlns:p14="http://schemas.microsoft.com/office/powerpoint/2010/main" val="3201112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574610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디지털아트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28763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1055688" y="2210576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전공소개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55688" y="2456797"/>
            <a:ext cx="56026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047CE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디지털시대의 창조적 교육</a:t>
            </a:r>
            <a:r>
              <a:rPr lang="en-US" altLang="ko-KR" sz="1000" b="1" dirty="0">
                <a:solidFill>
                  <a:srgbClr val="047CE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b="1" dirty="0">
                <a:solidFill>
                  <a:srgbClr val="047CE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미래 유망직업 디지털아트</a:t>
            </a:r>
            <a:r>
              <a:rPr lang="en-US" altLang="ko-KR" sz="1000" b="1" dirty="0">
                <a:solidFill>
                  <a:srgbClr val="047CE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!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</a:p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오늘날 우리는 새로운 매체들을 통해 장소에 상관없이 많은 정보를 더욱 쉽고 빠르게 접할 수 있는 시대에 살고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디지털 산업은 방송제작환경과 컴퓨터 기술 및 새로운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트렌드의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콘텐츠에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대한 수요의 증가에 따라 끊임없이 변화하고 여러 가지 분야에 적용되며 계속해서 발전하고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이러한 변화는 대중의 의식과 감각을 한층 업그레이드시키고 소비자들의 욕구를 충족시키기 위한 새롭고 다양한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콘텐츠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애니메이션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웹툰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게임일러스트레이션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를 요구 하고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</a:p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따라서 차별화되고 독창적이며 수준 있는 디지털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콘텐츠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제작을 위해 디자인에 대한 이해와 색채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타이포에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대한 교육을 바탕으로 한 방송영상 기획 및 촬영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영상편집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영상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CG,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모션그래픽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캐릭터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컨셉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디자인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3D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캐릭터 모델링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애니메이션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게임캐릭터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게임배경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UI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출판만화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웹툰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편집디자인 등의 전문적인 교육을 실시합니다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</a:p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디지털아트전공에서는 빠르게 변하는 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21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세기에 다양한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콘텐츠를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기획하고 실무에서 바로 적응할 수 있는 제작 인력 양성을 목표로 영상디자인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디지털애니메이션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웹툰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콘텐츠디자인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게임일러스트레이션의 세부화된 진출분야를 통해 다양한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콘텐츠를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제작할 수 있는 창의적 인재육성을 목표로 하여 디자인교육을 기본으로 한 실무 중심교육을 실시하고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sz="10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23826" y="1926088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23826" y="2308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2238" y="1249813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23826" y="2689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23826" y="3070676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  <a:endParaRPr kumimoji="0" lang="en-US" altLang="ko-KR" sz="5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  <a:endParaRPr kumimoji="0" lang="ko-KR" altLang="en-US" sz="5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23826" y="369206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23826" y="407306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23826" y="44359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123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디지털아트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65305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055688" y="2307610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진출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55688" y="2553831"/>
            <a:ext cx="5602661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방송연출가 및 </a:t>
            </a:r>
            <a:r>
              <a:rPr lang="en-US" altLang="ko-KR" sz="1000" dirty="0"/>
              <a:t>PD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디지털영상 </a:t>
            </a:r>
            <a:r>
              <a:rPr lang="ko-KR" altLang="en-US" sz="1000" dirty="0" err="1"/>
              <a:t>콘텐츠</a:t>
            </a:r>
            <a:r>
              <a:rPr lang="ko-KR" altLang="en-US" sz="1000" dirty="0"/>
              <a:t> 제작</a:t>
            </a:r>
            <a:r>
              <a:rPr lang="en-US" altLang="ko-KR" sz="1000" dirty="0"/>
              <a:t>/</a:t>
            </a:r>
            <a:r>
              <a:rPr lang="ko-KR" altLang="en-US" sz="1000" dirty="0"/>
              <a:t>영상특수효과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일반기업 </a:t>
            </a:r>
            <a:r>
              <a:rPr lang="ko-KR" altLang="en-US" sz="1000" dirty="0" err="1"/>
              <a:t>홍보팀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광고영상감독</a:t>
            </a:r>
            <a:r>
              <a:rPr lang="en-US" altLang="ko-KR" sz="1000" dirty="0"/>
              <a:t>/</a:t>
            </a:r>
            <a:r>
              <a:rPr lang="ko-KR" altLang="en-US" sz="1000" dirty="0"/>
              <a:t>뮤직비디오 감독</a:t>
            </a:r>
            <a:r>
              <a:rPr lang="en-US" altLang="ko-KR" sz="1000" dirty="0"/>
              <a:t>, </a:t>
            </a:r>
            <a:r>
              <a:rPr lang="ko-KR" altLang="en-US" sz="1000" dirty="0"/>
              <a:t>광고영상디자이너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영상촬영감독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애니메이션 연출가</a:t>
            </a:r>
            <a:r>
              <a:rPr lang="en-US" altLang="ko-KR" sz="1000" dirty="0"/>
              <a:t>/</a:t>
            </a:r>
            <a:r>
              <a:rPr lang="ko-KR" altLang="en-US" sz="1000" dirty="0"/>
              <a:t>기획자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캐릭터 </a:t>
            </a:r>
            <a:r>
              <a:rPr lang="ko-KR" altLang="en-US" sz="1000" dirty="0" err="1"/>
              <a:t>모델러</a:t>
            </a:r>
            <a:r>
              <a:rPr lang="ko-KR" altLang="en-US" sz="1000" dirty="0"/>
              <a:t> 및 </a:t>
            </a:r>
            <a:r>
              <a:rPr lang="ko-KR" altLang="en-US" sz="1000" dirty="0" err="1"/>
              <a:t>콘셉아트</a:t>
            </a:r>
            <a:r>
              <a:rPr lang="ko-KR" altLang="en-US" sz="1000" dirty="0"/>
              <a:t> 제작자</a:t>
            </a:r>
            <a:br>
              <a:rPr lang="ko-KR" altLang="en-US" sz="1000" dirty="0"/>
            </a:br>
            <a:r>
              <a:rPr lang="en-US" altLang="ko-KR" sz="1000" dirty="0"/>
              <a:t>- 2D, 3D </a:t>
            </a:r>
            <a:r>
              <a:rPr lang="ko-KR" altLang="en-US" sz="1000" dirty="0"/>
              <a:t>캐릭터 애니메이션 디자이너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 err="1"/>
              <a:t>프리비쥬얼</a:t>
            </a:r>
            <a:r>
              <a:rPr lang="ko-KR" altLang="en-US" sz="1000" dirty="0"/>
              <a:t> 제작자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영상그래픽 디자이너</a:t>
            </a:r>
            <a:r>
              <a:rPr lang="en-US" altLang="ko-KR" sz="1000" dirty="0"/>
              <a:t>/</a:t>
            </a:r>
            <a:r>
              <a:rPr lang="ko-KR" altLang="en-US" sz="1000" dirty="0"/>
              <a:t>모션그래픽 디자이너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인포그래픽</a:t>
            </a:r>
            <a:r>
              <a:rPr lang="ko-KR" altLang="en-US" sz="1000" dirty="0"/>
              <a:t> 디자이너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방송영상편집</a:t>
            </a:r>
            <a:r>
              <a:rPr lang="en-US" altLang="ko-KR" sz="1000" dirty="0"/>
              <a:t>/OAP</a:t>
            </a:r>
            <a:r>
              <a:rPr lang="ko-KR" altLang="en-US" sz="1000" dirty="0"/>
              <a:t>팀 디자이너</a:t>
            </a:r>
            <a:r>
              <a:rPr lang="en-US" altLang="ko-KR" sz="1000" dirty="0"/>
              <a:t>/</a:t>
            </a:r>
            <a:r>
              <a:rPr lang="ko-KR" altLang="en-US" sz="1000" dirty="0"/>
              <a:t>무대영상 디자이너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 err="1"/>
              <a:t>게임컨셉</a:t>
            </a:r>
            <a:r>
              <a:rPr lang="ko-KR" altLang="en-US" sz="1000" dirty="0"/>
              <a:t> 그래픽디자이너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게임원화 및 </a:t>
            </a:r>
            <a:r>
              <a:rPr lang="ko-KR" altLang="en-US" sz="1000" dirty="0" err="1"/>
              <a:t>컨셉</a:t>
            </a:r>
            <a:r>
              <a:rPr lang="ko-KR" altLang="en-US" sz="1000" dirty="0"/>
              <a:t> 디자이너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캐릭터 및 배경 </a:t>
            </a:r>
            <a:r>
              <a:rPr lang="ko-KR" altLang="en-US" sz="1000" dirty="0" err="1"/>
              <a:t>일러스트레이터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방송제작 프로덕션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 err="1"/>
              <a:t>웹툰</a:t>
            </a:r>
            <a:r>
              <a:rPr lang="ko-KR" altLang="en-US" sz="1000" dirty="0"/>
              <a:t> 기획 및 연출자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 err="1"/>
              <a:t>웹툰</a:t>
            </a:r>
            <a:r>
              <a:rPr lang="ko-KR" altLang="en-US" sz="1000" dirty="0"/>
              <a:t> 작가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출판만화 작가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캐릭터 일러스트 작가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23826" y="1926088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23826" y="2308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2238" y="1249813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23826" y="2689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23826" y="3070676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  <a:endParaRPr kumimoji="0" lang="en-US" altLang="ko-KR" sz="5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  <a:endParaRPr kumimoji="0" lang="ko-KR" altLang="en-US" sz="5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23826" y="369206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23826" y="407306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23826" y="44359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055688" y="5703262"/>
            <a:ext cx="22463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000" b="1" dirty="0">
                <a:ea typeface="함초롬돋움" panose="02030504000101010101" pitchFamily="18" charset="-127"/>
              </a:rPr>
              <a:t>■ 진출분야별 커리큘럼</a:t>
            </a:r>
            <a:endParaRPr lang="ko-KR" altLang="en-US" sz="600" dirty="0">
              <a:ea typeface="나눔고딕" panose="020D0604000000000000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87884"/>
              </p:ext>
            </p:extLst>
          </p:nvPr>
        </p:nvGraphicFramePr>
        <p:xfrm>
          <a:off x="1055688" y="5962182"/>
          <a:ext cx="5472507" cy="3943818"/>
        </p:xfrm>
        <a:graphic>
          <a:graphicData uri="http://schemas.openxmlformats.org/drawingml/2006/table">
            <a:tbl>
              <a:tblPr/>
              <a:tblGrid>
                <a:gridCol w="376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23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3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9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학년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학기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영상디자이너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디지털애니메이션 전문가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 err="1">
                          <a:effectLst/>
                        </a:rPr>
                        <a:t>웹툰</a:t>
                      </a:r>
                      <a:r>
                        <a:rPr lang="en-US" altLang="ko-KR" sz="900" b="0" dirty="0">
                          <a:effectLst/>
                        </a:rPr>
                        <a:t>·</a:t>
                      </a:r>
                      <a:r>
                        <a:rPr lang="ko-KR" altLang="en-US" sz="900" b="0" dirty="0" err="1">
                          <a:effectLst/>
                        </a:rPr>
                        <a:t>콘텐츠디자이너</a:t>
                      </a:r>
                      <a:endParaRPr lang="ko-KR" altLang="en-US" sz="900" b="0" dirty="0">
                        <a:effectLst/>
                      </a:endParaRP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게임일러스트레이션 전문가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0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PC</a:t>
                      </a:r>
                      <a:r>
                        <a:rPr lang="ko-KR" altLang="en-US" sz="900" b="0">
                          <a:effectLst/>
                        </a:rPr>
                        <a:t>활용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타이포그래피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컴퓨터그래픽</a:t>
                      </a:r>
                      <a:r>
                        <a:rPr lang="en-US" altLang="ko-KR" sz="900" b="0">
                          <a:effectLst/>
                        </a:rPr>
                        <a:t>I/</a:t>
                      </a:r>
                      <a:r>
                        <a:rPr lang="ko-KR" altLang="en-US" sz="900" b="0">
                          <a:effectLst/>
                        </a:rPr>
                        <a:t>미학개론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디지털미디어개론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디지털스토리텔링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멀티미디어저작도구</a:t>
                      </a:r>
                      <a:r>
                        <a:rPr lang="en-US" altLang="ko-KR" sz="900" b="0">
                          <a:effectLst/>
                        </a:rPr>
                        <a:t>I / </a:t>
                      </a:r>
                      <a:r>
                        <a:rPr lang="ko-KR" altLang="en-US" sz="900" b="0">
                          <a:effectLst/>
                        </a:rPr>
                        <a:t>기초디자인</a:t>
                      </a:r>
                      <a:r>
                        <a:rPr lang="en-US" altLang="ko-KR" sz="900" b="0">
                          <a:effectLst/>
                        </a:rPr>
                        <a:t>/  </a:t>
                      </a:r>
                      <a:r>
                        <a:rPr lang="ko-KR" altLang="en-US" sz="900" b="0">
                          <a:effectLst/>
                        </a:rPr>
                        <a:t>게임학개론 </a:t>
                      </a:r>
                      <a:r>
                        <a:rPr lang="en-US" altLang="ko-KR" sz="900" b="0">
                          <a:effectLst/>
                        </a:rPr>
                        <a:t>/  </a:t>
                      </a:r>
                      <a:r>
                        <a:rPr lang="ko-KR" altLang="en-US" sz="900" b="0">
                          <a:effectLst/>
                        </a:rPr>
                        <a:t>컴퓨터그래픽</a:t>
                      </a:r>
                      <a:r>
                        <a:rPr lang="en-US" altLang="ko-KR" sz="900" b="0">
                          <a:effectLst/>
                        </a:rPr>
                        <a:t>II / (</a:t>
                      </a:r>
                      <a:r>
                        <a:rPr lang="ko-KR" altLang="en-US" sz="900" b="0">
                          <a:effectLst/>
                        </a:rPr>
                        <a:t>그래픽사용자환경디자인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97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effectLst/>
                        </a:rPr>
                        <a:t>2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색채학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드로잉</a:t>
                      </a:r>
                      <a:r>
                        <a:rPr lang="en-US" altLang="ko-KR" sz="900" b="0">
                          <a:effectLst/>
                        </a:rPr>
                        <a:t>I/</a:t>
                      </a:r>
                      <a:r>
                        <a:rPr lang="ko-KR" altLang="en-US" sz="900" b="0">
                          <a:effectLst/>
                        </a:rPr>
                        <a:t>표현기법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디지털조형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디지털특수효과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디지털스토리텔링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게임기획기초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디지털미디어영상스튜디오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기초디지털애니메이션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제작실습</a:t>
                      </a:r>
                      <a:r>
                        <a:rPr lang="en-US" sz="900" b="0">
                          <a:effectLst/>
                        </a:rPr>
                        <a:t>I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게임그래픽기초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웹아트</a:t>
                      </a:r>
                      <a:r>
                        <a:rPr lang="en-US" altLang="ko-KR" sz="900" b="0">
                          <a:effectLst/>
                        </a:rPr>
                        <a:t>)/(</a:t>
                      </a:r>
                      <a:r>
                        <a:rPr lang="ko-KR" altLang="en-US" sz="900" b="0">
                          <a:effectLst/>
                        </a:rPr>
                        <a:t>모바일콘텐츠개발</a:t>
                      </a:r>
                      <a:r>
                        <a:rPr lang="en-US" altLang="ko-KR" sz="900" b="0">
                          <a:effectLst/>
                        </a:rPr>
                        <a:t>)/(</a:t>
                      </a:r>
                      <a:r>
                        <a:rPr lang="ko-KR" altLang="en-US" sz="900" b="0">
                          <a:effectLst/>
                        </a:rPr>
                        <a:t>디지털사운드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영상디자인스스튜디오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(3D</a:t>
                      </a:r>
                      <a:r>
                        <a:rPr lang="ko-KR" altLang="en-US" sz="900" b="0">
                          <a:effectLst/>
                        </a:rPr>
                        <a:t>캐릭터 애니메이션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제작실습</a:t>
                      </a:r>
                      <a:r>
                        <a:rPr lang="en-US" sz="900" b="0">
                          <a:effectLst/>
                        </a:rPr>
                        <a:t>II)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디지털미디어프로덕션 스튜디오</a:t>
                      </a:r>
                      <a:r>
                        <a:rPr lang="en-US" altLang="ko-KR" sz="900" b="0">
                          <a:effectLst/>
                        </a:rPr>
                        <a:t>I)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방송영상디자인</a:t>
                      </a:r>
                      <a:r>
                        <a:rPr lang="en-US" altLang="ko-KR" sz="900" b="0">
                          <a:effectLst/>
                        </a:rPr>
                        <a:t>)/(</a:t>
                      </a:r>
                      <a:r>
                        <a:rPr lang="ko-KR" altLang="en-US" sz="900" b="0">
                          <a:effectLst/>
                        </a:rPr>
                        <a:t>디지털영상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컴퓨터애니메이션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디지털디자인</a:t>
                      </a:r>
                      <a:r>
                        <a:rPr lang="en-US" altLang="ko-KR" sz="900" b="0">
                          <a:effectLst/>
                        </a:rPr>
                        <a:t>I)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캐릭터디자인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8005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사진과 디자인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홈페이지설계</a:t>
                      </a:r>
                      <a:r>
                        <a:rPr lang="en-US" altLang="ko-KR" sz="900" b="0">
                          <a:effectLst/>
                        </a:rPr>
                        <a:t>/(</a:t>
                      </a:r>
                      <a:r>
                        <a:rPr lang="ko-KR" altLang="en-US" sz="900" b="0">
                          <a:effectLst/>
                        </a:rPr>
                        <a:t>인간과컴퓨터상호작용</a:t>
                      </a:r>
                      <a:r>
                        <a:rPr lang="en-US" altLang="ko-KR" sz="900" b="0">
                          <a:effectLst/>
                        </a:rPr>
                        <a:t>)/</a:t>
                      </a:r>
                      <a:r>
                        <a:rPr lang="ko-KR" altLang="en-US" sz="900" b="0">
                          <a:effectLst/>
                        </a:rPr>
                        <a:t>편집디자인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디지털콘텐츠기획</a:t>
                      </a:r>
                      <a:r>
                        <a:rPr lang="en-US" altLang="ko-KR" sz="900" b="0">
                          <a:effectLst/>
                        </a:rPr>
                        <a:t>/3D</a:t>
                      </a:r>
                      <a:r>
                        <a:rPr lang="ko-KR" altLang="en-US" sz="900" b="0">
                          <a:effectLst/>
                        </a:rPr>
                        <a:t>모델링과 애니메이션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 </a:t>
                      </a:r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디지털인터랙티브스토리텔링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게임아트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33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멀티미디어디자인</a:t>
                      </a:r>
                      <a:r>
                        <a:rPr lang="en-US" altLang="ko-KR" sz="900" b="0">
                          <a:effectLst/>
                        </a:rPr>
                        <a:t>I)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애니메이션</a:t>
                      </a:r>
                      <a:r>
                        <a:rPr lang="en-US" sz="900" b="0">
                          <a:effectLst/>
                        </a:rPr>
                        <a:t>II)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디지털조형실습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디지털일러스트레이션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2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웹아트</a:t>
                      </a:r>
                      <a:r>
                        <a:rPr lang="en-US" altLang="ko-KR" sz="900" b="0">
                          <a:effectLst/>
                        </a:rPr>
                        <a:t>)/(</a:t>
                      </a:r>
                      <a:r>
                        <a:rPr lang="ko-KR" altLang="en-US" sz="900" b="0">
                          <a:effectLst/>
                        </a:rPr>
                        <a:t>드로잉</a:t>
                      </a:r>
                      <a:r>
                        <a:rPr lang="en-US" altLang="ko-KR" sz="900" b="0">
                          <a:effectLst/>
                        </a:rPr>
                        <a:t>II)/(</a:t>
                      </a:r>
                      <a:r>
                        <a:rPr lang="ko-KR" altLang="en-US" sz="900" b="0">
                          <a:effectLst/>
                        </a:rPr>
                        <a:t>모바일콘텐츠개발</a:t>
                      </a:r>
                      <a:r>
                        <a:rPr lang="en-US" altLang="ko-KR" sz="900" b="0">
                          <a:effectLst/>
                        </a:rPr>
                        <a:t>)/(</a:t>
                      </a:r>
                      <a:r>
                        <a:rPr lang="ko-KR" altLang="en-US" sz="900" b="0">
                          <a:effectLst/>
                        </a:rPr>
                        <a:t>디지털오디오워크스테이션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영상디자인스스튜디오</a:t>
                      </a:r>
                      <a:r>
                        <a:rPr lang="en-US" altLang="ko-KR" sz="900" b="0">
                          <a:effectLst/>
                        </a:rPr>
                        <a:t>II)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디지털애니메이션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디지털콘텐츠마케팅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디지털미디어프로덕션 스튜디오</a:t>
                      </a:r>
                      <a:r>
                        <a:rPr lang="en-US" altLang="ko-KR" sz="900" b="0">
                          <a:effectLst/>
                        </a:rPr>
                        <a:t>II)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8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모션그래픽</a:t>
                      </a:r>
                      <a:r>
                        <a:rPr lang="en-US" altLang="ko-KR" sz="900" b="0">
                          <a:effectLst/>
                        </a:rPr>
                        <a:t>)/</a:t>
                      </a:r>
                      <a:r>
                        <a:rPr lang="ko-KR" altLang="en-US" sz="900" b="0">
                          <a:effectLst/>
                        </a:rPr>
                        <a:t>실험영상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애니메이션제작실습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그래픽사용자환경디자인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디지털일러스트레이션</a:t>
                      </a:r>
                      <a:r>
                        <a:rPr lang="en-US" altLang="ko-KR" sz="900" b="0">
                          <a:effectLst/>
                        </a:rPr>
                        <a:t>II)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3309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4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뉴미디어실습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가상현실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포트폴리오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디지털게임프로그래밍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멀티미디어콘텐츠개발</a:t>
                      </a:r>
                      <a:r>
                        <a:rPr lang="en-US" altLang="ko-KR" sz="900" b="0">
                          <a:effectLst/>
                        </a:rPr>
                        <a:t>)/</a:t>
                      </a:r>
                      <a:r>
                        <a:rPr lang="ko-KR" altLang="en-US" sz="900" b="0">
                          <a:effectLst/>
                        </a:rPr>
                        <a:t>졸업작품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졸업작품 전시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포트폴리오제작</a:t>
                      </a:r>
                      <a:r>
                        <a:rPr lang="en-US" altLang="ko-KR" sz="900" b="0">
                          <a:effectLst/>
                        </a:rPr>
                        <a:t>/</a:t>
                      </a:r>
                      <a:r>
                        <a:rPr lang="ko-KR" altLang="en-US" sz="900" b="0">
                          <a:effectLst/>
                        </a:rPr>
                        <a:t>프리젠테이션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2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졸업작품 </a:t>
                      </a:r>
                      <a:r>
                        <a:rPr lang="en-US" altLang="ko-KR" sz="900" b="0" dirty="0">
                          <a:effectLst/>
                        </a:rPr>
                        <a:t>/ </a:t>
                      </a:r>
                      <a:r>
                        <a:rPr lang="ko-KR" altLang="en-US" sz="900" b="0" dirty="0">
                          <a:effectLst/>
                        </a:rPr>
                        <a:t>졸업작품 전시 </a:t>
                      </a:r>
                      <a:r>
                        <a:rPr lang="en-US" altLang="ko-KR" sz="900" b="0" dirty="0">
                          <a:effectLst/>
                        </a:rPr>
                        <a:t>/ </a:t>
                      </a:r>
                      <a:r>
                        <a:rPr lang="ko-KR" altLang="en-US" sz="900" b="0" dirty="0">
                          <a:effectLst/>
                        </a:rPr>
                        <a:t>포트폴리오제작 </a:t>
                      </a:r>
                      <a:r>
                        <a:rPr lang="en-US" altLang="ko-KR" sz="900" b="0" dirty="0">
                          <a:effectLst/>
                        </a:rPr>
                        <a:t>/ </a:t>
                      </a:r>
                      <a:r>
                        <a:rPr lang="ko-KR" altLang="en-US" sz="900" b="0" dirty="0" err="1">
                          <a:effectLst/>
                        </a:rPr>
                        <a:t>프리젠테이션</a:t>
                      </a:r>
                      <a:endParaRPr lang="ko-KR" altLang="en-US" sz="900" b="0" dirty="0">
                        <a:effectLst/>
                      </a:endParaRPr>
                    </a:p>
                  </a:txBody>
                  <a:tcPr marL="8350" marR="3340" marT="10021" marB="334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17588" y="9977450"/>
            <a:ext cx="13708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  )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인가예정과목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65541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055689" y="2200874"/>
            <a:ext cx="19415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교육과정표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23938" y="9452389"/>
            <a:ext cx="13708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  )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인가예정과목</a:t>
            </a:r>
            <a:endParaRPr lang="ko-KR" altLang="en-US" sz="1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08290"/>
              </p:ext>
            </p:extLst>
          </p:nvPr>
        </p:nvGraphicFramePr>
        <p:xfrm>
          <a:off x="1073355" y="2514485"/>
          <a:ext cx="5276320" cy="6843105"/>
        </p:xfrm>
        <a:graphic>
          <a:graphicData uri="http://schemas.openxmlformats.org/drawingml/2006/table">
            <a:tbl>
              <a:tblPr/>
              <a:tblGrid>
                <a:gridCol w="35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28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이수구분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학기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이수구분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학기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교과목명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학점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교과목명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학점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98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effectLst/>
                        </a:rPr>
                        <a:t>PC</a:t>
                      </a:r>
                      <a:r>
                        <a:rPr lang="ko-KR" altLang="en-US" sz="900" b="0">
                          <a:effectLst/>
                        </a:rPr>
                        <a:t>활용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생활예절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사진촬영과감상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영화예술의 이해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미술감상법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기초디자인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컴퓨터그래픽스 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게임그래픽기초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기초디자인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멀티미디어저작도구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과학기술과예술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그래픽사용자환경디자인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디지털스토리텔링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디지털미디어영상스튜디오</a:t>
                      </a:r>
                      <a:r>
                        <a:rPr lang="en-US" altLang="ko-KR" sz="900" b="0">
                          <a:effectLst/>
                        </a:rPr>
                        <a:t>I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디지털미디어개론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컴퓨터그래픽스 </a:t>
                      </a:r>
                      <a:r>
                        <a:rPr lang="en-US" altLang="ko-KR" sz="900" b="0">
                          <a:effectLst/>
                        </a:rPr>
                        <a:t>II)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598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미술감상법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중국문화의 이해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색채학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실용영어회화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제작실습</a:t>
                      </a:r>
                      <a:r>
                        <a:rPr lang="en-US" sz="900" b="0">
                          <a:effectLst/>
                        </a:rPr>
                        <a:t>I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웹아트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게임아트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(3D</a:t>
                      </a:r>
                      <a:r>
                        <a:rPr lang="ko-KR" altLang="en-US" sz="900" b="0">
                          <a:effectLst/>
                        </a:rPr>
                        <a:t>캐릭터애니메이션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0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디지털사운드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디지털미디어프로덕션스튜디오</a:t>
                      </a:r>
                      <a:r>
                        <a:rPr lang="en-US" altLang="ko-KR" sz="900" b="0">
                          <a:effectLst/>
                        </a:rPr>
                        <a:t>I)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디지털특수효과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디지털조형실습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79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디지털미디어영상스튜디오</a:t>
                      </a:r>
                      <a:r>
                        <a:rPr lang="en-US" altLang="ko-KR" sz="900" b="0">
                          <a:effectLst/>
                        </a:rPr>
                        <a:t>II)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디지털영상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기초디지털애니메이션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디지털콘텐츠기획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66598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3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사진과디자인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의복과현대사회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코디네이트 미학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미학개론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애니메이션</a:t>
                      </a:r>
                      <a:r>
                        <a:rPr lang="en-US" sz="900" b="0">
                          <a:effectLst/>
                        </a:rPr>
                        <a:t>I)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컴퓨터애니메이션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0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뉴미디어실습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디지털인터랙티브스토리텔링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시스템프로그래밍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디지털콘텐츠마케팅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멀티미디어콘텐츠개발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실험영상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모션그래픽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디지털게임프로그래밍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제작실습</a:t>
                      </a:r>
                      <a:r>
                        <a:rPr lang="en-US" sz="900" b="0">
                          <a:effectLst/>
                        </a:rPr>
                        <a:t>II)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소프트웨어공학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66598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4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경영학개론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의복과현대사회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사진학개론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사진촬영과감상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멀티미디어디자인</a:t>
                      </a:r>
                      <a:r>
                        <a:rPr lang="en-US" altLang="ko-KR" sz="900" b="0">
                          <a:effectLst/>
                        </a:rPr>
                        <a:t>I)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프리젠테이션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디지털미디어예술의발달사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포트폴리오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79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디지털미디어프로덕션스튜디오</a:t>
                      </a:r>
                      <a:r>
                        <a:rPr lang="en-US" altLang="ko-KR" sz="900" b="0">
                          <a:effectLst/>
                        </a:rPr>
                        <a:t>II)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가상현실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0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인간과컴퓨터상호작용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인터랙티브인스톨레이션스튜디오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인터넷프로그래밍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오디오포스트프로덕션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0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디지털콘텐츠제작을위한특수효과</a:t>
                      </a:r>
                      <a:r>
                        <a:rPr lang="en-US" altLang="ko-KR" sz="900" b="0">
                          <a:effectLst/>
                        </a:rPr>
                        <a:t>I)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디지털콘텐츠제작을위한특수효과</a:t>
                      </a:r>
                      <a:r>
                        <a:rPr lang="en-US" altLang="ko-KR" sz="900" b="0">
                          <a:effectLst/>
                        </a:rPr>
                        <a:t>II)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66598"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자격증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게임그래픽전문가자격증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20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정보처리산업기사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16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컬러리스트기사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20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컴퓨터활용능력</a:t>
                      </a:r>
                      <a:r>
                        <a:rPr lang="en-US" altLang="ko-KR" sz="900" b="0">
                          <a:effectLst/>
                        </a:rPr>
                        <a:t>1</a:t>
                      </a:r>
                      <a:r>
                        <a:rPr lang="ko-KR" altLang="en-US" sz="900" b="0">
                          <a:effectLst/>
                        </a:rPr>
                        <a:t>급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14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79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멀티미디어콘텐츠제작전문가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18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유통관리사</a:t>
                      </a:r>
                      <a:r>
                        <a:rPr lang="en-US" altLang="ko-KR" sz="900" b="0">
                          <a:effectLst/>
                        </a:rPr>
                        <a:t>2</a:t>
                      </a:r>
                      <a:r>
                        <a:rPr lang="ko-KR" altLang="en-US" sz="900" b="0">
                          <a:effectLst/>
                        </a:rPr>
                        <a:t>급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10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컬러리스트산업기사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16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컴퓨터활용능력</a:t>
                      </a:r>
                      <a:r>
                        <a:rPr lang="en-US" altLang="ko-KR" sz="900" b="0">
                          <a:effectLst/>
                        </a:rPr>
                        <a:t>2</a:t>
                      </a:r>
                      <a:r>
                        <a:rPr lang="ko-KR" altLang="en-US" sz="900" b="0">
                          <a:effectLst/>
                        </a:rPr>
                        <a:t>급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6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시각디자인산업기사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16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워드프로세서</a:t>
                      </a:r>
                      <a:r>
                        <a:rPr lang="en-US" altLang="ko-KR" sz="900" b="0">
                          <a:effectLst/>
                        </a:rPr>
                        <a:t>1</a:t>
                      </a:r>
                      <a:r>
                        <a:rPr lang="ko-KR" altLang="en-US" sz="900" b="0">
                          <a:effectLst/>
                        </a:rPr>
                        <a:t>급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4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게임프로그래밍전문가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20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(</a:t>
                      </a:r>
                      <a:r>
                        <a:rPr lang="ko-KR" altLang="en-US" sz="900" b="0">
                          <a:effectLst/>
                        </a:rPr>
                        <a:t>하단 자격증 정보 참조</a:t>
                      </a:r>
                      <a:r>
                        <a:rPr lang="en-US" altLang="ko-KR" sz="900" b="0">
                          <a:effectLst/>
                        </a:rPr>
                        <a:t>)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b="0">
                        <a:effectLst/>
                      </a:endParaRP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66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제품디자인산업기사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>
                          <a:effectLst/>
                        </a:rPr>
                        <a:t>16</a:t>
                      </a: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b="0">
                        <a:effectLst/>
                      </a:endParaRP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b="0">
                        <a:effectLst/>
                      </a:endParaRPr>
                    </a:p>
                  </a:txBody>
                  <a:tcPr marL="3603" marR="1441" marT="4324" marB="1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6928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총계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전공필수</a:t>
                      </a:r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과목수</a:t>
                      </a:r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7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전공선택</a:t>
                      </a:r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>
                          <a:solidFill>
                            <a:srgbClr val="FFFFFF"/>
                          </a:solidFill>
                          <a:effectLst/>
                        </a:rPr>
                        <a:t>과목수</a:t>
                      </a:r>
                      <a:r>
                        <a:rPr lang="en-US" altLang="ko-KR" sz="900" b="1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FFFF"/>
                          </a:solidFill>
                          <a:effectLst/>
                        </a:rPr>
                        <a:t>37</a:t>
                      </a:r>
                    </a:p>
                  </a:txBody>
                  <a:tcPr marL="3603" marR="3603" marT="5765" marB="576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36479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디지털아트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 bwMode="auto">
          <a:xfrm>
            <a:off x="123826" y="1926088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3826" y="2308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2238" y="1249813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23826" y="2689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23826" y="3070676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  <a:endParaRPr kumimoji="0" lang="en-US" altLang="ko-KR" sz="5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  <a:endParaRPr kumimoji="0" lang="ko-KR" altLang="en-US" sz="5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23826" y="369206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23826" y="407306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23826" y="44359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직사각형 30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779836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11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323772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교과목 개요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55688" y="2582152"/>
            <a:ext cx="5472506" cy="1535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err="1"/>
              <a:t>디자인사</a:t>
            </a:r>
            <a:endParaRPr lang="ko-KR" altLang="en-US" sz="800" b="1" dirty="0"/>
          </a:p>
          <a:p>
            <a:r>
              <a:rPr lang="ko-KR" altLang="en-US" sz="800" dirty="0"/>
              <a:t>전반적인 디자인의 역사적 발달과 개별 디자인 양식의 조형적</a:t>
            </a:r>
            <a:r>
              <a:rPr lang="en-US" altLang="ko-KR" sz="800" dirty="0"/>
              <a:t>·</a:t>
            </a:r>
            <a:r>
              <a:rPr lang="ko-KR" altLang="en-US" sz="800" dirty="0"/>
              <a:t>시대적 특징을 이해하고</a:t>
            </a:r>
            <a:r>
              <a:rPr lang="en-US" altLang="ko-KR" sz="800" dirty="0"/>
              <a:t>, </a:t>
            </a:r>
            <a:r>
              <a:rPr lang="ko-KR" altLang="en-US" sz="800" dirty="0"/>
              <a:t>개별 디자인 분야와의 연관성을 연구함으로써 미의식을 고취시키고</a:t>
            </a:r>
            <a:r>
              <a:rPr lang="en-US" altLang="ko-KR" sz="800" dirty="0"/>
              <a:t>, </a:t>
            </a:r>
            <a:r>
              <a:rPr lang="ko-KR" altLang="en-US" sz="800" dirty="0"/>
              <a:t>이로써 급변하는 시대에 대처할 수 있도록 현장성과 </a:t>
            </a:r>
            <a:r>
              <a:rPr lang="ko-KR" altLang="en-US" sz="800" dirty="0" err="1"/>
              <a:t>미래성을</a:t>
            </a:r>
            <a:r>
              <a:rPr lang="ko-KR" altLang="en-US" sz="800" dirty="0"/>
              <a:t> 갖춘 디자이너를 양성한다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평면조형</a:t>
            </a:r>
          </a:p>
          <a:p>
            <a:r>
              <a:rPr lang="en-US" altLang="ko-KR" sz="800" dirty="0"/>
              <a:t>2</a:t>
            </a:r>
            <a:r>
              <a:rPr lang="ko-KR" altLang="en-US" sz="800" dirty="0"/>
              <a:t>차원 예술의 기본 조형원리와 그 특성인 공간의 요리</a:t>
            </a:r>
            <a:r>
              <a:rPr lang="en-US" altLang="ko-KR" sz="800" dirty="0"/>
              <a:t>, </a:t>
            </a:r>
            <a:r>
              <a:rPr lang="ko-KR" altLang="en-US" sz="800" dirty="0"/>
              <a:t>물성의 이해</a:t>
            </a:r>
            <a:r>
              <a:rPr lang="en-US" altLang="ko-KR" sz="800" dirty="0"/>
              <a:t>, </a:t>
            </a:r>
            <a:r>
              <a:rPr lang="ko-KR" altLang="en-US" sz="800" dirty="0"/>
              <a:t>색의 조화 를 기본적으로 추구한다</a:t>
            </a:r>
            <a:r>
              <a:rPr lang="en-US" altLang="ko-KR" sz="800" dirty="0"/>
              <a:t>. </a:t>
            </a:r>
            <a:r>
              <a:rPr lang="ko-KR" altLang="en-US" sz="800" dirty="0"/>
              <a:t>구성원리와 원근법</a:t>
            </a:r>
            <a:r>
              <a:rPr lang="en-US" altLang="ko-KR" sz="800" dirty="0"/>
              <a:t>, </a:t>
            </a:r>
            <a:r>
              <a:rPr lang="ko-KR" altLang="en-US" sz="800" dirty="0"/>
              <a:t>반복과 대비 등 전통의 미학과 현 대의 평면조형원리를 재정립하여 평면예술의 개념을 환기시키고</a:t>
            </a:r>
            <a:r>
              <a:rPr lang="en-US" altLang="ko-KR" sz="800" dirty="0"/>
              <a:t>, </a:t>
            </a:r>
            <a:r>
              <a:rPr lang="ko-KR" altLang="en-US" sz="800" dirty="0"/>
              <a:t>지적이며 현대 적인 조형 이미지를 창출한다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 err="1"/>
              <a:t>타이포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그래피</a:t>
            </a:r>
            <a:endParaRPr lang="ko-KR" altLang="en-US" sz="800" b="1" dirty="0"/>
          </a:p>
          <a:p>
            <a:r>
              <a:rPr lang="ko-KR" altLang="en-US" sz="800" dirty="0"/>
              <a:t>이 수업의 목적은 </a:t>
            </a:r>
            <a:r>
              <a:rPr lang="ko-KR" altLang="en-US" sz="800" dirty="0" err="1"/>
              <a:t>타이포그래피란</a:t>
            </a:r>
            <a:r>
              <a:rPr lang="ko-KR" altLang="en-US" sz="800" dirty="0"/>
              <a:t> 무엇이며</a:t>
            </a:r>
            <a:r>
              <a:rPr lang="en-US" altLang="ko-KR" sz="800" dirty="0"/>
              <a:t>, </a:t>
            </a:r>
            <a:r>
              <a:rPr lang="ko-KR" altLang="en-US" sz="800" dirty="0" err="1"/>
              <a:t>타이포그래피에</a:t>
            </a:r>
            <a:r>
              <a:rPr lang="ko-KR" altLang="en-US" sz="800" dirty="0"/>
              <a:t> 대한 전통적 규범과 관례 그리고 지침을 충분히 이해하는데 있다</a:t>
            </a:r>
            <a:r>
              <a:rPr lang="en-US" altLang="ko-KR" sz="800" dirty="0"/>
              <a:t>. </a:t>
            </a:r>
            <a:r>
              <a:rPr lang="ko-KR" altLang="en-US" sz="800" dirty="0"/>
              <a:t>서체의 종류</a:t>
            </a:r>
            <a:r>
              <a:rPr lang="en-US" altLang="ko-KR" sz="800" dirty="0"/>
              <a:t>, </a:t>
            </a:r>
            <a:r>
              <a:rPr lang="ko-KR" altLang="en-US" sz="800" dirty="0"/>
              <a:t>글자가 주는 </a:t>
            </a:r>
            <a:r>
              <a:rPr lang="en-US" altLang="ko-KR" sz="800" dirty="0"/>
              <a:t>Image, </a:t>
            </a:r>
            <a:r>
              <a:rPr lang="ko-KR" altLang="en-US" sz="800" dirty="0"/>
              <a:t>서체의 크기</a:t>
            </a:r>
            <a:r>
              <a:rPr lang="en-US" altLang="ko-KR" sz="800" dirty="0"/>
              <a:t>, </a:t>
            </a:r>
            <a:r>
              <a:rPr lang="ko-KR" altLang="en-US" sz="800" dirty="0"/>
              <a:t>어간</a:t>
            </a:r>
            <a:r>
              <a:rPr lang="en-US" altLang="ko-KR" sz="800" dirty="0"/>
              <a:t>, </a:t>
            </a:r>
            <a:r>
              <a:rPr lang="ko-KR" altLang="en-US" sz="800" dirty="0"/>
              <a:t>행간</a:t>
            </a:r>
            <a:r>
              <a:rPr lang="en-US" altLang="ko-KR" sz="800" dirty="0"/>
              <a:t>, </a:t>
            </a:r>
            <a:r>
              <a:rPr lang="ko-KR" altLang="en-US" sz="800" dirty="0"/>
              <a:t>편집디자인의 기본 요소인 </a:t>
            </a:r>
            <a:r>
              <a:rPr lang="en-US" altLang="ko-KR" sz="800" dirty="0"/>
              <a:t>Typography</a:t>
            </a:r>
            <a:r>
              <a:rPr lang="ko-KR" altLang="en-US" sz="800" dirty="0"/>
              <a:t>요소를 통해 작품화와 편집의 기본요소를 학습한다</a:t>
            </a:r>
            <a:r>
              <a:rPr lang="en-US" altLang="ko-KR" sz="800" dirty="0"/>
              <a:t>. </a:t>
            </a:r>
            <a:r>
              <a:rPr lang="ko-KR" altLang="en-US" sz="800" dirty="0"/>
              <a:t>실무를 중심으로 현장감 있는 내용을 기반으로 창조적인 작품을 기획하고 있는 학생을 위해 고안되어 졌다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디지털미디어영상스튜디오</a:t>
            </a:r>
            <a:r>
              <a:rPr lang="en-US" altLang="ko-KR" sz="800" b="1" dirty="0"/>
              <a:t>I</a:t>
            </a:r>
          </a:p>
          <a:p>
            <a:r>
              <a:rPr lang="ko-KR" altLang="en-US" sz="800" dirty="0" err="1"/>
              <a:t>프리미어</a:t>
            </a:r>
            <a:r>
              <a:rPr lang="en-US" altLang="ko-KR" sz="800" dirty="0"/>
              <a:t>(</a:t>
            </a:r>
            <a:r>
              <a:rPr lang="en-US" altLang="ko-KR" sz="800" dirty="0" err="1"/>
              <a:t>Premire</a:t>
            </a:r>
            <a:r>
              <a:rPr lang="en-US" altLang="ko-KR" sz="800" dirty="0"/>
              <a:t>)</a:t>
            </a:r>
            <a:r>
              <a:rPr lang="ko-KR" altLang="en-US" sz="800" dirty="0"/>
              <a:t>를 이용하여 뮤직 비디오</a:t>
            </a:r>
            <a:r>
              <a:rPr lang="en-US" altLang="ko-KR" sz="800" dirty="0"/>
              <a:t>·</a:t>
            </a:r>
            <a:r>
              <a:rPr lang="ko-KR" altLang="en-US" sz="800" dirty="0"/>
              <a:t>비디오 </a:t>
            </a:r>
            <a:r>
              <a:rPr lang="ko-KR" altLang="en-US" sz="800" dirty="0" err="1"/>
              <a:t>블레이크</a:t>
            </a:r>
            <a:r>
              <a:rPr lang="en-US" altLang="ko-KR" sz="800" dirty="0"/>
              <a:t>·</a:t>
            </a:r>
            <a:r>
              <a:rPr lang="ko-KR" altLang="en-US" sz="800" dirty="0"/>
              <a:t>다큐멘터리</a:t>
            </a:r>
            <a:r>
              <a:rPr lang="en-US" altLang="ko-KR" sz="800" dirty="0"/>
              <a:t>·</a:t>
            </a:r>
            <a:r>
              <a:rPr lang="ko-KR" altLang="en-US" sz="800" dirty="0"/>
              <a:t>교육 매체 등과 같은 텔레비전 </a:t>
            </a:r>
            <a:r>
              <a:rPr lang="en-US" altLang="ko-KR" sz="800" dirty="0"/>
              <a:t>CF </a:t>
            </a:r>
            <a:r>
              <a:rPr lang="ko-KR" altLang="en-US" sz="800" dirty="0"/>
              <a:t>및 광고나 영화 외의 다양한 영역에서 필요한 동영상 이미지의 기획과 촬영</a:t>
            </a:r>
            <a:r>
              <a:rPr lang="en-US" altLang="ko-KR" sz="800" dirty="0"/>
              <a:t>·</a:t>
            </a:r>
            <a:r>
              <a:rPr lang="ko-KR" altLang="en-US" sz="800" dirty="0"/>
              <a:t>편집에 이르는 기초적인 동영상 표현 기법을 익히고</a:t>
            </a:r>
            <a:r>
              <a:rPr lang="en-US" altLang="ko-KR" sz="800" dirty="0"/>
              <a:t>, </a:t>
            </a:r>
            <a:r>
              <a:rPr lang="ko-KR" altLang="en-US" sz="800" dirty="0"/>
              <a:t>여러 가지 </a:t>
            </a:r>
            <a:r>
              <a:rPr lang="en-US" altLang="ko-KR" sz="800" dirty="0"/>
              <a:t>CD </a:t>
            </a:r>
            <a:r>
              <a:rPr lang="ko-KR" altLang="en-US" sz="800" dirty="0"/>
              <a:t>타이틀</a:t>
            </a:r>
            <a:r>
              <a:rPr lang="en-US" altLang="ko-KR" sz="800" dirty="0"/>
              <a:t>, </a:t>
            </a:r>
            <a:r>
              <a:rPr lang="ko-KR" altLang="en-US" sz="800" dirty="0"/>
              <a:t>홈페이지 디자인</a:t>
            </a:r>
            <a:r>
              <a:rPr lang="en-US" altLang="ko-KR" sz="800" dirty="0"/>
              <a:t>, </a:t>
            </a:r>
            <a:r>
              <a:rPr lang="ko-KR" altLang="en-US" sz="800" dirty="0"/>
              <a:t>인터넷 정보검색 등을 감상하고 멀티미디어 디자인의 원리를 이론적으로 이해하며</a:t>
            </a:r>
            <a:r>
              <a:rPr lang="en-US" altLang="ko-KR" sz="800" dirty="0"/>
              <a:t>, </a:t>
            </a:r>
            <a:r>
              <a:rPr lang="ko-KR" altLang="en-US" sz="800" dirty="0"/>
              <a:t>관련 소프트웨어를 효과적으로 활용하는 능력을 기른다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 err="1"/>
              <a:t>시각디자인론</a:t>
            </a:r>
            <a:endParaRPr lang="ko-KR" altLang="en-US" sz="800" b="1" dirty="0"/>
          </a:p>
          <a:p>
            <a:r>
              <a:rPr lang="ko-KR" altLang="en-US" sz="800" dirty="0"/>
              <a:t>디자인 개념과 시각 디자인의 다양한 적용 그리고 관련 분야와의 상호 관계를 일별한다</a:t>
            </a:r>
            <a:r>
              <a:rPr lang="en-US" altLang="ko-KR" sz="800" dirty="0"/>
              <a:t>. </a:t>
            </a:r>
            <a:r>
              <a:rPr lang="ko-KR" altLang="en-US" sz="800" dirty="0"/>
              <a:t>시각 디자인 이해에 필요한 조형 이론을 소개함으로써 디자인의 실재적 효용성에 대한 학습 및 디자인 전개와 평가를 위한 기초를 습득한다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시각디자인 실습</a:t>
            </a:r>
          </a:p>
          <a:p>
            <a:r>
              <a:rPr lang="ko-KR" altLang="en-US" sz="800" dirty="0"/>
              <a:t>특정한 시각전달 매체를 설정하고 이에 대한 문제해결을 위해</a:t>
            </a:r>
            <a:r>
              <a:rPr lang="en-US" altLang="ko-KR" sz="800" dirty="0"/>
              <a:t>, </a:t>
            </a:r>
            <a:r>
              <a:rPr lang="ko-KR" altLang="en-US" sz="800" dirty="0"/>
              <a:t>창의적 디자인 발상과 합목적적인 전개와 표현에 이르는 종합적인 과정을 경험함으로써 전문적인 디자인 능력을 배양한다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컴퓨터 그래픽 </a:t>
            </a:r>
            <a:r>
              <a:rPr lang="en-US" altLang="ko-KR" sz="800" b="1" dirty="0"/>
              <a:t>I</a:t>
            </a:r>
          </a:p>
          <a:p>
            <a:r>
              <a:rPr lang="ko-KR" altLang="en-US" sz="800" dirty="0"/>
              <a:t>일러스트레이션을 중심으로 컴퓨터 응용 그래픽 이미지 제작기법을 이해하며 관련 그래픽 활용 예를 비교 분석 연구한다</a:t>
            </a:r>
            <a:r>
              <a:rPr lang="en-US" altLang="ko-KR" sz="800" dirty="0"/>
              <a:t>. </a:t>
            </a:r>
            <a:r>
              <a:rPr lang="ko-KR" altLang="en-US" sz="800" dirty="0"/>
              <a:t>또한 벡터이미지의 장단점을 중심으로 실무적 실습을 진행한다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컴퓨터 그래픽 </a:t>
            </a:r>
            <a:r>
              <a:rPr lang="en-US" altLang="ko-KR" sz="800" b="1" dirty="0"/>
              <a:t>II(</a:t>
            </a:r>
            <a:r>
              <a:rPr lang="ko-KR" altLang="en-US" sz="800" b="1" dirty="0"/>
              <a:t>인가예정</a:t>
            </a:r>
            <a:r>
              <a:rPr lang="en-US" altLang="ko-KR" sz="800" b="1" dirty="0"/>
              <a:t>)</a:t>
            </a:r>
          </a:p>
          <a:p>
            <a:r>
              <a:rPr lang="ko-KR" altLang="en-US" sz="800" dirty="0"/>
              <a:t>실무에서 가장 많이 쓰이는 </a:t>
            </a:r>
            <a:r>
              <a:rPr lang="en-US" altLang="ko-KR" sz="800" dirty="0"/>
              <a:t>Photoshop</a:t>
            </a:r>
            <a:r>
              <a:rPr lang="ko-KR" altLang="en-US" sz="800" dirty="0"/>
              <a:t>의 </a:t>
            </a:r>
            <a:r>
              <a:rPr lang="ko-KR" altLang="en-US" sz="800" dirty="0" err="1"/>
              <a:t>색상ㆍ입체ㆍ</a:t>
            </a:r>
            <a:r>
              <a:rPr lang="en-US" altLang="ko-KR" sz="800" dirty="0"/>
              <a:t>Filter </a:t>
            </a:r>
            <a:r>
              <a:rPr lang="ko-KR" altLang="en-US" sz="800" dirty="0"/>
              <a:t>효과를 이용하여 </a:t>
            </a:r>
            <a:r>
              <a:rPr lang="en-US" altLang="ko-KR" sz="800" dirty="0"/>
              <a:t>CD</a:t>
            </a:r>
            <a:r>
              <a:rPr lang="ko-KR" altLang="en-US" sz="800" dirty="0"/>
              <a:t>재킷이나 </a:t>
            </a:r>
            <a:r>
              <a:rPr lang="en-US" altLang="ko-KR" sz="800" dirty="0"/>
              <a:t>Poster </a:t>
            </a:r>
            <a:r>
              <a:rPr lang="ko-KR" altLang="en-US" sz="800" dirty="0"/>
              <a:t>등을 편집할 수 있도록 실습한다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 err="1"/>
              <a:t>색채학</a:t>
            </a:r>
            <a:endParaRPr lang="ko-KR" altLang="en-US" sz="800" b="1" dirty="0"/>
          </a:p>
          <a:p>
            <a:r>
              <a:rPr lang="ko-KR" altLang="en-US" sz="800" dirty="0"/>
              <a:t>색상</a:t>
            </a:r>
            <a:r>
              <a:rPr lang="en-US" altLang="ko-KR" sz="800" dirty="0"/>
              <a:t>·</a:t>
            </a:r>
            <a:r>
              <a:rPr lang="ko-KR" altLang="en-US" sz="800" dirty="0"/>
              <a:t>명도</a:t>
            </a:r>
            <a:r>
              <a:rPr lang="en-US" altLang="ko-KR" sz="800" dirty="0"/>
              <a:t>·</a:t>
            </a:r>
            <a:r>
              <a:rPr lang="ko-KR" altLang="en-US" sz="800" dirty="0"/>
              <a:t>채도의 정확한 정의와 디자인의 가시적 체계를 이해하고 기능적인 색의 개념과 색의 표시법을 익힘으로써 색의 구조와 종류를 체계적으로 이해한다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영상디자인 스튜디오</a:t>
            </a:r>
          </a:p>
          <a:p>
            <a:r>
              <a:rPr lang="ko-KR" altLang="en-US" sz="800" dirty="0" err="1"/>
              <a:t>에프터이팩트</a:t>
            </a:r>
            <a:r>
              <a:rPr lang="en-US" altLang="ko-KR" sz="800" dirty="0"/>
              <a:t>(After Effect)</a:t>
            </a:r>
            <a:r>
              <a:rPr lang="ko-KR" altLang="en-US" sz="800" dirty="0"/>
              <a:t>를 기본으로 조명</a:t>
            </a:r>
            <a:r>
              <a:rPr lang="en-US" altLang="ko-KR" sz="800" dirty="0"/>
              <a:t>, </a:t>
            </a:r>
            <a:r>
              <a:rPr lang="ko-KR" altLang="en-US" sz="800" dirty="0"/>
              <a:t>녹음</a:t>
            </a:r>
            <a:r>
              <a:rPr lang="en-US" altLang="ko-KR" sz="800" dirty="0"/>
              <a:t>, </a:t>
            </a:r>
            <a:r>
              <a:rPr lang="ko-KR" altLang="en-US" sz="800" dirty="0" err="1"/>
              <a:t>믹싱</a:t>
            </a:r>
            <a:r>
              <a:rPr lang="en-US" altLang="ko-KR" sz="800" dirty="0"/>
              <a:t>, </a:t>
            </a:r>
            <a:r>
              <a:rPr lang="ko-KR" altLang="en-US" sz="800" dirty="0"/>
              <a:t>편집 등 영상물 제작에 필요한 실질적인 테크닉을 연습한다</a:t>
            </a:r>
            <a:r>
              <a:rPr lang="en-US" altLang="ko-KR" sz="800" dirty="0"/>
              <a:t>. </a:t>
            </a:r>
            <a:r>
              <a:rPr lang="ko-KR" altLang="en-US" sz="800" dirty="0"/>
              <a:t>특수영상을 만드는 기법과 다양한 </a:t>
            </a:r>
            <a:r>
              <a:rPr lang="ko-KR" altLang="en-US" sz="800" dirty="0" err="1"/>
              <a:t>플로그인을</a:t>
            </a:r>
            <a:r>
              <a:rPr lang="ko-KR" altLang="en-US" sz="800" dirty="0"/>
              <a:t> 실습한다</a:t>
            </a:r>
            <a:r>
              <a:rPr lang="en-US" altLang="ko-KR" sz="800" dirty="0"/>
              <a:t>. </a:t>
            </a:r>
            <a:r>
              <a:rPr lang="ko-KR" altLang="en-US" sz="800" dirty="0"/>
              <a:t>또한 기본적인 기술을 바탕으로 </a:t>
            </a:r>
            <a:r>
              <a:rPr lang="ko-KR" altLang="en-US" sz="800" dirty="0" err="1"/>
              <a:t>전달성</a:t>
            </a:r>
            <a:r>
              <a:rPr lang="en-US" altLang="ko-KR" sz="800" dirty="0"/>
              <a:t>·</a:t>
            </a:r>
            <a:r>
              <a:rPr lang="ko-KR" altLang="en-US" sz="800" dirty="0"/>
              <a:t>창의성을 갖춘 영상 이미지를 연출할 수 있도록 학습한다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 err="1"/>
              <a:t>영상론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인가예정</a:t>
            </a:r>
            <a:r>
              <a:rPr lang="en-US" altLang="ko-KR" sz="800" b="1" dirty="0"/>
              <a:t>)</a:t>
            </a:r>
          </a:p>
          <a:p>
            <a:r>
              <a:rPr lang="ko-KR" altLang="en-US" sz="800" dirty="0"/>
              <a:t>영상물의 발전과 전개를 이해하고 실질적인 영상 디자인을 기획</a:t>
            </a:r>
            <a:r>
              <a:rPr lang="en-US" altLang="ko-KR" sz="800" dirty="0"/>
              <a:t>·</a:t>
            </a:r>
            <a:r>
              <a:rPr lang="ko-KR" altLang="en-US" sz="800" dirty="0"/>
              <a:t>제작하는데 요구되는 다양한 미학적 근거와 이론적 체계를 학습한다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영상정보처리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인가예정</a:t>
            </a:r>
            <a:r>
              <a:rPr lang="en-US" altLang="ko-KR" sz="800" b="1" dirty="0"/>
              <a:t>)</a:t>
            </a:r>
          </a:p>
          <a:p>
            <a:r>
              <a:rPr lang="ko-KR" altLang="en-US" sz="800" dirty="0"/>
              <a:t>영상시스템의 모델링</a:t>
            </a:r>
            <a:r>
              <a:rPr lang="en-US" altLang="ko-KR" sz="800" dirty="0"/>
              <a:t>, </a:t>
            </a:r>
            <a:r>
              <a:rPr lang="ko-KR" altLang="en-US" sz="800" dirty="0"/>
              <a:t>샘플링</a:t>
            </a:r>
            <a:r>
              <a:rPr lang="en-US" altLang="ko-KR" sz="800" dirty="0"/>
              <a:t>, </a:t>
            </a:r>
            <a:r>
              <a:rPr lang="ko-KR" altLang="en-US" sz="800" dirty="0"/>
              <a:t>양자화</a:t>
            </a:r>
            <a:r>
              <a:rPr lang="en-US" altLang="ko-KR" sz="800" dirty="0"/>
              <a:t>, </a:t>
            </a:r>
            <a:r>
              <a:rPr lang="ko-KR" altLang="en-US" sz="800" dirty="0"/>
              <a:t>영상 개선과 복구</a:t>
            </a:r>
            <a:r>
              <a:rPr lang="en-US" altLang="ko-KR" sz="800" dirty="0"/>
              <a:t>, 2</a:t>
            </a:r>
            <a:r>
              <a:rPr lang="ko-KR" altLang="en-US" sz="800" dirty="0"/>
              <a:t>차원 데이터의 </a:t>
            </a:r>
            <a:r>
              <a:rPr lang="ko-KR" altLang="en-US" sz="800" dirty="0" err="1"/>
              <a:t>필터링과</a:t>
            </a:r>
            <a:r>
              <a:rPr lang="ko-KR" altLang="en-US" sz="800" dirty="0"/>
              <a:t> 변환 이론 등의 영상 처리 기법을 소개하고</a:t>
            </a:r>
            <a:r>
              <a:rPr lang="en-US" altLang="ko-KR" sz="800" dirty="0"/>
              <a:t>, </a:t>
            </a:r>
            <a:r>
              <a:rPr lang="ko-KR" altLang="en-US" sz="800" dirty="0"/>
              <a:t>영상정보를 자동으로 처리하기 위한 영상분할 기법과 영상인식 기법을 다룬다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디지털 디자인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인가예정</a:t>
            </a:r>
            <a:r>
              <a:rPr lang="en-US" altLang="ko-KR" sz="800" b="1" dirty="0"/>
              <a:t>)</a:t>
            </a:r>
          </a:p>
          <a:p>
            <a:r>
              <a:rPr lang="ko-KR" altLang="en-US" sz="800" dirty="0"/>
              <a:t>컴퓨터 그래픽 활용을 위한 제반 지식과 기본 기법을 습득하여 디자인 프로세스에서의 적응력을 기르며</a:t>
            </a:r>
            <a:r>
              <a:rPr lang="en-US" altLang="ko-KR" sz="800" dirty="0"/>
              <a:t>, </a:t>
            </a:r>
            <a:r>
              <a:rPr lang="ko-KR" altLang="en-US" sz="800" dirty="0"/>
              <a:t>최종 결과물에 이르는 디지털 디자인 과정을 학습한다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게임그래픽기초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인가예정</a:t>
            </a:r>
            <a:r>
              <a:rPr lang="en-US" altLang="ko-KR" sz="800" b="1" dirty="0"/>
              <a:t>)</a:t>
            </a:r>
          </a:p>
          <a:p>
            <a:r>
              <a:rPr lang="ko-KR" altLang="en-US" sz="800" dirty="0"/>
              <a:t>게임 그래픽의 이론과 실제 개발 사례를 분석함으로써 해당 분야에 대한 전반적인 흐름을 이해할 수 있도록 한다</a:t>
            </a:r>
            <a:r>
              <a:rPr lang="en-US" altLang="ko-KR" sz="800" dirty="0"/>
              <a:t>. </a:t>
            </a:r>
            <a:r>
              <a:rPr lang="ko-KR" altLang="en-US" sz="800" dirty="0"/>
              <a:t>이를 위해 본 교과목은 게임 그래픽의 세부 작업 영역 및 게임의 장르별 그래픽 특징을 이해하는 한편</a:t>
            </a:r>
            <a:r>
              <a:rPr lang="en-US" altLang="ko-KR" sz="800" dirty="0"/>
              <a:t>, </a:t>
            </a:r>
            <a:r>
              <a:rPr lang="ko-KR" altLang="en-US" sz="800" dirty="0"/>
              <a:t>기초적인 실습을 통하여 게임 그래픽 등에 대해서 기초 소양을 습득한다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게임아트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인가예정</a:t>
            </a:r>
            <a:r>
              <a:rPr lang="en-US" altLang="ko-KR" sz="800" b="1" dirty="0"/>
              <a:t>)</a:t>
            </a:r>
          </a:p>
          <a:p>
            <a:r>
              <a:rPr lang="ko-KR" altLang="en-US" sz="800" dirty="0"/>
              <a:t>게임의 정의와 역사</a:t>
            </a:r>
            <a:r>
              <a:rPr lang="en-US" altLang="ko-KR" sz="800" dirty="0"/>
              <a:t>, </a:t>
            </a:r>
            <a:r>
              <a:rPr lang="ko-KR" altLang="en-US" sz="800" dirty="0"/>
              <a:t>게임의 종류와 장르별 분류</a:t>
            </a:r>
            <a:r>
              <a:rPr lang="en-US" altLang="ko-KR" sz="800" dirty="0"/>
              <a:t>, </a:t>
            </a:r>
            <a:r>
              <a:rPr lang="ko-KR" altLang="en-US" sz="800" dirty="0"/>
              <a:t>게임 산업의 전망과 시장성</a:t>
            </a:r>
            <a:r>
              <a:rPr lang="en-US" altLang="ko-KR" sz="800" dirty="0"/>
              <a:t>, </a:t>
            </a:r>
            <a:r>
              <a:rPr lang="ko-KR" altLang="en-US" sz="800" dirty="0"/>
              <a:t>게임 하드웨어의 구성</a:t>
            </a:r>
            <a:r>
              <a:rPr lang="en-US" altLang="ko-KR" sz="800" dirty="0"/>
              <a:t>, </a:t>
            </a:r>
            <a:r>
              <a:rPr lang="ko-KR" altLang="en-US" sz="800" dirty="0"/>
              <a:t>게임 제작과정</a:t>
            </a:r>
            <a:r>
              <a:rPr lang="en-US" altLang="ko-KR" sz="800" dirty="0"/>
              <a:t>, </a:t>
            </a:r>
            <a:r>
              <a:rPr lang="ko-KR" altLang="en-US" sz="800" dirty="0"/>
              <a:t>게임과 인간의 상호작용 및 게임과 현대사회</a:t>
            </a:r>
            <a:r>
              <a:rPr lang="en-US" altLang="ko-KR" sz="800" dirty="0"/>
              <a:t>, </a:t>
            </a:r>
            <a:r>
              <a:rPr lang="ko-KR" altLang="en-US" sz="800" dirty="0"/>
              <a:t>게임 기획</a:t>
            </a:r>
            <a:r>
              <a:rPr lang="en-US" altLang="ko-KR" sz="800" dirty="0"/>
              <a:t>, </a:t>
            </a:r>
            <a:r>
              <a:rPr lang="ko-KR" altLang="en-US" sz="800" dirty="0"/>
              <a:t>게임 프로그래밍 이론</a:t>
            </a:r>
            <a:r>
              <a:rPr lang="en-US" altLang="ko-KR" sz="800" dirty="0"/>
              <a:t>, </a:t>
            </a:r>
            <a:r>
              <a:rPr lang="ko-KR" altLang="en-US" sz="800" dirty="0"/>
              <a:t>게임 그래픽 이론</a:t>
            </a:r>
            <a:r>
              <a:rPr lang="en-US" altLang="ko-KR" sz="800" dirty="0"/>
              <a:t>, </a:t>
            </a:r>
            <a:r>
              <a:rPr lang="ko-KR" altLang="en-US" sz="800" dirty="0"/>
              <a:t>게임과 디지털 음악 등을 학습한다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제작실습</a:t>
            </a:r>
            <a:r>
              <a:rPr lang="en-US" altLang="ko-KR" sz="800" b="1" dirty="0"/>
              <a:t>I</a:t>
            </a:r>
          </a:p>
          <a:p>
            <a:r>
              <a:rPr lang="ko-KR" altLang="en-US" sz="800" dirty="0"/>
              <a:t>기본적인 영상제작의 이론과 제작 방법을 토대로 창의적인 디지털 영상 제작 능력을 기르고</a:t>
            </a:r>
            <a:r>
              <a:rPr lang="en-US" altLang="ko-KR" sz="800" dirty="0"/>
              <a:t>, </a:t>
            </a:r>
            <a:r>
              <a:rPr lang="ko-KR" altLang="en-US" sz="800" dirty="0"/>
              <a:t>영상제작의 새로운 가능성을 시도해보며</a:t>
            </a:r>
            <a:r>
              <a:rPr lang="en-US" altLang="ko-KR" sz="800" dirty="0"/>
              <a:t>, </a:t>
            </a:r>
            <a:r>
              <a:rPr lang="ko-KR" altLang="en-US" sz="800" dirty="0"/>
              <a:t>단순한 편집도구의 사용 능력만이 아니라 새로운 창의력</a:t>
            </a:r>
            <a:r>
              <a:rPr lang="en-US" altLang="ko-KR" sz="800" dirty="0"/>
              <a:t>, </a:t>
            </a:r>
            <a:r>
              <a:rPr lang="ko-KR" altLang="en-US" sz="800" dirty="0"/>
              <a:t>디지털 영상의 기술적 의미 등 단순한 업무처리 능력 외에 전문적인 지식 및 안목을 습득한다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인터페이스 디자인</a:t>
            </a:r>
          </a:p>
          <a:p>
            <a:r>
              <a:rPr lang="ko-KR" altLang="en-US" sz="800" dirty="0"/>
              <a:t>멀티미디어나 컴퓨터그래픽의 기초 과목으로써 인터페이스 디자인의 필요성을 인식하고</a:t>
            </a:r>
            <a:r>
              <a:rPr lang="en-US" altLang="ko-KR" sz="800" dirty="0"/>
              <a:t>, </a:t>
            </a:r>
            <a:r>
              <a:rPr lang="ko-KR" altLang="en-US" sz="800" dirty="0"/>
              <a:t>기초개념의 이해와 효과적인 멀티미디어 분석을 통해 신기술 개발의 응용력을 높인다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 err="1"/>
              <a:t>인터랙션</a:t>
            </a:r>
            <a:r>
              <a:rPr lang="ko-KR" altLang="en-US" sz="800" b="1" dirty="0"/>
              <a:t> 디자인</a:t>
            </a:r>
          </a:p>
          <a:p>
            <a:r>
              <a:rPr lang="ko-KR" altLang="en-US" sz="800" dirty="0"/>
              <a:t>정보의 창출</a:t>
            </a:r>
            <a:r>
              <a:rPr lang="en-US" altLang="ko-KR" sz="800" dirty="0"/>
              <a:t>, </a:t>
            </a:r>
            <a:r>
              <a:rPr lang="ko-KR" altLang="en-US" sz="800" dirty="0"/>
              <a:t>저장</a:t>
            </a:r>
            <a:r>
              <a:rPr lang="en-US" altLang="ko-KR" sz="800" dirty="0"/>
              <a:t>, </a:t>
            </a:r>
            <a:r>
              <a:rPr lang="ko-KR" altLang="en-US" sz="800" dirty="0"/>
              <a:t>송출 과정에서 쌍방향 대화형식에 의한 교류가 원활하게 이루어질 수 있도록 제반 사항을 익히고 이에 따른 디자인 프로세스를 학습한다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컴퓨터 애니메이션</a:t>
            </a:r>
          </a:p>
          <a:p>
            <a:r>
              <a:rPr lang="en-US" altLang="ko-KR" sz="800" dirty="0"/>
              <a:t>2D </a:t>
            </a:r>
            <a:r>
              <a:rPr lang="ko-KR" altLang="en-US" sz="800" dirty="0"/>
              <a:t>및 </a:t>
            </a:r>
            <a:r>
              <a:rPr lang="en-US" altLang="ko-KR" sz="800" dirty="0"/>
              <a:t>3D </a:t>
            </a:r>
            <a:r>
              <a:rPr lang="ko-KR" altLang="en-US" sz="800" dirty="0"/>
              <a:t>애니메이션의 기초개념과 제작과정</a:t>
            </a:r>
            <a:r>
              <a:rPr lang="en-US" altLang="ko-KR" sz="800" dirty="0"/>
              <a:t>, </a:t>
            </a:r>
            <a:r>
              <a:rPr lang="ko-KR" altLang="en-US" sz="800" dirty="0"/>
              <a:t>기법 등을 학습하고 </a:t>
            </a:r>
            <a:r>
              <a:rPr lang="en-US" altLang="ko-KR" sz="800" dirty="0"/>
              <a:t>3D MAX</a:t>
            </a:r>
            <a:r>
              <a:rPr lang="ko-KR" altLang="en-US" sz="800" dirty="0"/>
              <a:t>와 같은 </a:t>
            </a:r>
            <a:r>
              <a:rPr lang="en-US" altLang="ko-KR" sz="800" dirty="0"/>
              <a:t>3D </a:t>
            </a:r>
            <a:r>
              <a:rPr lang="ko-KR" altLang="en-US" sz="800" dirty="0"/>
              <a:t>애니메이션 소프트웨어를 사용한 기본적인 애니메이션 제작을 실습한다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디지털 애니메이션</a:t>
            </a:r>
          </a:p>
          <a:p>
            <a:r>
              <a:rPr lang="ko-KR" altLang="en-US" sz="800" dirty="0"/>
              <a:t>애니메이션에 대한 이론적 이해를 기반으로 동작연출</a:t>
            </a:r>
            <a:r>
              <a:rPr lang="en-US" altLang="ko-KR" sz="800" dirty="0"/>
              <a:t>, </a:t>
            </a:r>
            <a:r>
              <a:rPr lang="ko-KR" altLang="en-US" sz="800" dirty="0"/>
              <a:t>컴퓨터 프로그램의 적용 등 디지털 애니메이션 제작에 필요한 전반적인 작업과정을 경험하며 애니메이션 전체를 연출해내는 능력을 배양한다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기초디지털애니메이션</a:t>
            </a:r>
          </a:p>
          <a:p>
            <a:r>
              <a:rPr lang="ko-KR" altLang="en-US" sz="800" dirty="0"/>
              <a:t>애니메이션 작품제작에 앞서 기본적으로 알아야 할 애니메이션 기본이론과 표현기법을 실제 제작과정을 통해 학습한다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 err="1"/>
              <a:t>사진과디자인</a:t>
            </a:r>
            <a:endParaRPr lang="ko-KR" altLang="en-US" sz="800" b="1" dirty="0"/>
          </a:p>
          <a:p>
            <a:r>
              <a:rPr lang="ko-KR" altLang="en-US" sz="800" dirty="0"/>
              <a:t>정보화 시대의 첨단 기술이 어떻게 예술분야에 적용될 수 있는지 그리고 어떻게 하면 그 기술을 더욱 효율적으로 사용할 것인가를 학습한다</a:t>
            </a:r>
            <a:r>
              <a:rPr lang="en-US" altLang="ko-KR" sz="800" dirty="0"/>
              <a:t>. </a:t>
            </a:r>
            <a:r>
              <a:rPr lang="ko-KR" altLang="en-US" sz="800" dirty="0"/>
              <a:t>또한 새로운 매체를 처음 접하는 학생들을 감안하여 모든 교육을 디지털 이미지에 국한하지 않고 본질적인 이해와 응용을 위해 컴퓨터의 구조와 작동 원리</a:t>
            </a:r>
            <a:r>
              <a:rPr lang="en-US" altLang="ko-KR" sz="800" dirty="0"/>
              <a:t>, </a:t>
            </a:r>
            <a:r>
              <a:rPr lang="ko-KR" altLang="en-US" sz="800" dirty="0"/>
              <a:t>인터넷</a:t>
            </a:r>
            <a:r>
              <a:rPr lang="en-US" altLang="ko-KR" sz="800" dirty="0"/>
              <a:t>, </a:t>
            </a:r>
            <a:r>
              <a:rPr lang="ko-KR" altLang="en-US" sz="800" dirty="0"/>
              <a:t>멀티미디어를 포함한 폭넓은 분야를 다룬다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 err="1"/>
              <a:t>디자인론</a:t>
            </a:r>
            <a:endParaRPr lang="ko-KR" altLang="en-US" sz="800" b="1" dirty="0"/>
          </a:p>
          <a:p>
            <a:r>
              <a:rPr lang="ko-KR" altLang="en-US" sz="800" dirty="0"/>
              <a:t>근대 디자인의 형성기에 나타난 현상</a:t>
            </a:r>
            <a:r>
              <a:rPr lang="en-US" altLang="ko-KR" sz="800" dirty="0"/>
              <a:t>·</a:t>
            </a:r>
            <a:r>
              <a:rPr lang="ko-KR" altLang="en-US" sz="800" dirty="0"/>
              <a:t>사조 등의 이론적 배경을 파악한다</a:t>
            </a:r>
            <a:r>
              <a:rPr lang="en-US" altLang="ko-KR" sz="800" dirty="0"/>
              <a:t>. </a:t>
            </a:r>
            <a:r>
              <a:rPr lang="ko-KR" altLang="en-US" sz="800" dirty="0"/>
              <a:t>특히 현대 디자인 운동을 계기로 여러 분야에서 일고 있는 포스트모더니즘 현상과 여러 커뮤니케이션 분야에서 발전하는 디자인의 현상들을 점검하고</a:t>
            </a:r>
            <a:r>
              <a:rPr lang="en-US" altLang="ko-KR" sz="800" dirty="0"/>
              <a:t>, </a:t>
            </a:r>
            <a:r>
              <a:rPr lang="ko-KR" altLang="en-US" sz="800" dirty="0"/>
              <a:t>디자인의 시대상황을 예측하는 능력을 기른다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인터넷 프로그래밍</a:t>
            </a:r>
          </a:p>
          <a:p>
            <a:r>
              <a:rPr lang="en-US" altLang="ko-KR" sz="800" dirty="0"/>
              <a:t>HTML, Dynamic HTML, JavaScript</a:t>
            </a:r>
            <a:r>
              <a:rPr lang="ko-KR" altLang="en-US" sz="800" dirty="0"/>
              <a:t>등을 사용하여 인터넷 환경에서 필요한 각종 동적인 웹 응용 프로그램을 개발할 수 있는 기본적인 프로그래밍 기법과 응용방법을 실습하여 </a:t>
            </a:r>
            <a:r>
              <a:rPr lang="ko-KR" altLang="en-US" sz="800" dirty="0" err="1"/>
              <a:t>웹브라우저에서</a:t>
            </a:r>
            <a:r>
              <a:rPr lang="ko-KR" altLang="en-US" sz="800" dirty="0"/>
              <a:t> 실행되는 프로그램을 작성할 수 있도록 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홈페이지 설계</a:t>
            </a:r>
          </a:p>
          <a:p>
            <a:r>
              <a:rPr lang="ko-KR" altLang="en-US" sz="800" dirty="0"/>
              <a:t>홈페이지 </a:t>
            </a:r>
            <a:r>
              <a:rPr lang="ko-KR" altLang="en-US" sz="800" dirty="0" err="1"/>
              <a:t>저작툴인</a:t>
            </a:r>
            <a:r>
              <a:rPr lang="ko-KR" altLang="en-US" sz="800" dirty="0"/>
              <a:t> </a:t>
            </a:r>
            <a:r>
              <a:rPr lang="ko-KR" altLang="en-US" sz="800" dirty="0" err="1"/>
              <a:t>드림위버를</a:t>
            </a:r>
            <a:r>
              <a:rPr lang="ko-KR" altLang="en-US" sz="800" dirty="0"/>
              <a:t> 이용하여 홈페이지를 만들 수 있는 기본 구조를 만든다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 err="1"/>
              <a:t>월드와이드웹과</a:t>
            </a:r>
            <a:r>
              <a:rPr lang="ko-KR" altLang="en-US" sz="800" dirty="0"/>
              <a:t> </a:t>
            </a:r>
            <a:r>
              <a:rPr lang="en-US" altLang="ko-KR" sz="800" dirty="0"/>
              <a:t>HTML</a:t>
            </a:r>
            <a:r>
              <a:rPr lang="ko-KR" altLang="en-US" sz="800" dirty="0"/>
              <a:t>의 정의 및 기본 구조를 이해하며</a:t>
            </a:r>
            <a:r>
              <a:rPr lang="en-US" altLang="ko-KR" sz="800" dirty="0"/>
              <a:t>, </a:t>
            </a:r>
            <a:r>
              <a:rPr lang="ko-KR" altLang="en-US" sz="800" dirty="0"/>
              <a:t>실기를 중심으로 다양한 형태의 홈페이지를 설계해 본다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운영체제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인가예정</a:t>
            </a:r>
            <a:r>
              <a:rPr lang="en-US" altLang="ko-KR" sz="800" b="1" dirty="0"/>
              <a:t>)</a:t>
            </a:r>
          </a:p>
          <a:p>
            <a:r>
              <a:rPr lang="ko-KR" altLang="en-US" sz="800" dirty="0"/>
              <a:t>초기의 시스템부터 최근의 다중 프로그램 시스템의 발전 과정</a:t>
            </a:r>
            <a:r>
              <a:rPr lang="en-US" altLang="ko-KR" sz="800" dirty="0"/>
              <a:t>, </a:t>
            </a:r>
            <a:r>
              <a:rPr lang="ko-KR" altLang="en-US" sz="800" dirty="0"/>
              <a:t>운영체제의 구성 요소와 조직 형태</a:t>
            </a:r>
            <a:r>
              <a:rPr lang="en-US" altLang="ko-KR" sz="800" dirty="0"/>
              <a:t>, </a:t>
            </a:r>
            <a:r>
              <a:rPr lang="ko-KR" altLang="en-US" sz="800" dirty="0"/>
              <a:t>스케줄링</a:t>
            </a:r>
            <a:r>
              <a:rPr lang="en-US" altLang="ko-KR" sz="800" dirty="0"/>
              <a:t>, </a:t>
            </a:r>
            <a:r>
              <a:rPr lang="ko-KR" altLang="en-US" sz="800" dirty="0"/>
              <a:t>메모리관리</a:t>
            </a:r>
            <a:r>
              <a:rPr lang="en-US" altLang="ko-KR" sz="800" dirty="0"/>
              <a:t>, </a:t>
            </a:r>
            <a:r>
              <a:rPr lang="ko-KR" altLang="en-US" sz="800" dirty="0"/>
              <a:t>파일 시스템 입문과 접근법</a:t>
            </a:r>
            <a:r>
              <a:rPr lang="en-US" altLang="ko-KR" sz="800" dirty="0"/>
              <a:t>, </a:t>
            </a:r>
            <a:r>
              <a:rPr lang="ko-KR" altLang="en-US" sz="800" dirty="0"/>
              <a:t>할당 방법 등을 숙지하여 컴퓨터를 이해하는 능력을 갖도록 학습한다</a:t>
            </a:r>
            <a:r>
              <a:rPr lang="en-US" altLang="ko-KR" sz="800" dirty="0"/>
              <a:t>. </a:t>
            </a:r>
            <a:r>
              <a:rPr lang="ko-KR" altLang="en-US" sz="800" dirty="0"/>
              <a:t>또한 운영체제에서 사용하는 보안 메커니즘에 대해 학습함으로써 시스템의 안전성 확보 방안에 대해 숙지한다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멀티미디어 저작도구</a:t>
            </a:r>
          </a:p>
          <a:p>
            <a:r>
              <a:rPr lang="ko-KR" altLang="en-US" sz="800" dirty="0"/>
              <a:t>멀티미디어 저작프로그램을 학습하고 </a:t>
            </a:r>
            <a:r>
              <a:rPr lang="en-US" altLang="ko-KR" sz="800" dirty="0"/>
              <a:t>CD-title </a:t>
            </a:r>
            <a:r>
              <a:rPr lang="ko-KR" altLang="en-US" sz="800" dirty="0"/>
              <a:t>구성을 위한 기획 및 스토리보드 작성방법 등을 배운다</a:t>
            </a:r>
            <a:r>
              <a:rPr lang="en-US" altLang="ko-KR" sz="800" dirty="0"/>
              <a:t>. </a:t>
            </a:r>
            <a:r>
              <a:rPr lang="ko-KR" altLang="en-US" sz="800" dirty="0"/>
              <a:t>저작도구의 사용방법과 스크립트 언어를 통한 </a:t>
            </a:r>
            <a:r>
              <a:rPr lang="ko-KR" altLang="en-US" sz="800" dirty="0" err="1"/>
              <a:t>인터랙티브</a:t>
            </a:r>
            <a:r>
              <a:rPr lang="ko-KR" altLang="en-US" sz="800" dirty="0"/>
              <a:t> </a:t>
            </a:r>
            <a:r>
              <a:rPr lang="ko-KR" altLang="en-US" sz="800" dirty="0" err="1"/>
              <a:t>콘텐츠</a:t>
            </a:r>
            <a:r>
              <a:rPr lang="ko-KR" altLang="en-US" sz="800" dirty="0"/>
              <a:t> 생성방법을 습득하여 </a:t>
            </a:r>
            <a:r>
              <a:rPr lang="en-US" altLang="ko-KR" sz="800" dirty="0"/>
              <a:t>CD</a:t>
            </a:r>
            <a:r>
              <a:rPr lang="ko-KR" altLang="en-US" sz="800" dirty="0"/>
              <a:t>타이트 및</a:t>
            </a:r>
            <a:r>
              <a:rPr lang="en-US" altLang="ko-KR" sz="800" dirty="0"/>
              <a:t>, </a:t>
            </a:r>
            <a:r>
              <a:rPr lang="ko-KR" altLang="en-US" sz="800" dirty="0"/>
              <a:t>홍보물 등의 </a:t>
            </a:r>
            <a:r>
              <a:rPr lang="en-US" altLang="ko-KR" sz="800" dirty="0"/>
              <a:t>CD-title </a:t>
            </a:r>
            <a:r>
              <a:rPr lang="ko-KR" altLang="en-US" sz="800" dirty="0"/>
              <a:t>제작에 필요한 이론과 실무를 익힌다</a:t>
            </a:r>
            <a:r>
              <a:rPr lang="en-US" altLang="ko-KR" sz="800" dirty="0"/>
              <a:t>.</a:t>
            </a:r>
          </a:p>
          <a:p>
            <a:r>
              <a:rPr lang="en-US" altLang="ko-KR" sz="800" b="1" dirty="0"/>
              <a:t>2D</a:t>
            </a:r>
            <a:r>
              <a:rPr lang="ko-KR" altLang="en-US" sz="800" b="1" dirty="0"/>
              <a:t>게임그래픽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인가예정</a:t>
            </a:r>
            <a:r>
              <a:rPr lang="en-US" altLang="ko-KR" sz="800" b="1" dirty="0"/>
              <a:t>)</a:t>
            </a:r>
          </a:p>
          <a:p>
            <a:r>
              <a:rPr lang="en-US" altLang="ko-KR" sz="800" dirty="0"/>
              <a:t>2D </a:t>
            </a:r>
            <a:r>
              <a:rPr lang="ko-KR" altLang="en-US" sz="800" dirty="0"/>
              <a:t>기반의 게임그래픽 사례를 분석하고 각종 저작 도구의 개요</a:t>
            </a:r>
            <a:r>
              <a:rPr lang="en-US" altLang="ko-KR" sz="800" dirty="0"/>
              <a:t>, </a:t>
            </a:r>
            <a:r>
              <a:rPr lang="ko-KR" altLang="en-US" sz="800" dirty="0"/>
              <a:t>사용법</a:t>
            </a:r>
            <a:r>
              <a:rPr lang="en-US" altLang="ko-KR" sz="800" dirty="0"/>
              <a:t>, </a:t>
            </a:r>
            <a:r>
              <a:rPr lang="ko-KR" altLang="en-US" sz="800" dirty="0"/>
              <a:t>제작 기법 및 </a:t>
            </a:r>
            <a:r>
              <a:rPr lang="en-US" altLang="ko-KR" sz="800" dirty="0"/>
              <a:t>2D </a:t>
            </a:r>
            <a:r>
              <a:rPr lang="ko-KR" altLang="en-US" sz="800" dirty="0"/>
              <a:t>게임배경그래픽 배경 구분과 게임 장르에 따른 배경 선정</a:t>
            </a:r>
            <a:r>
              <a:rPr lang="en-US" altLang="ko-KR" sz="800" dirty="0"/>
              <a:t>, </a:t>
            </a:r>
            <a:r>
              <a:rPr lang="ko-KR" altLang="en-US" sz="800" dirty="0"/>
              <a:t>게임배경 제작을 위한 기초 설계와  모델링 기초</a:t>
            </a:r>
            <a:r>
              <a:rPr lang="en-US" altLang="ko-KR" sz="800" dirty="0"/>
              <a:t>, </a:t>
            </a:r>
            <a:r>
              <a:rPr lang="ko-KR" altLang="en-US" sz="800" dirty="0"/>
              <a:t>배경 제작을 위한 </a:t>
            </a:r>
            <a:r>
              <a:rPr lang="ko-KR" altLang="en-US" sz="800" dirty="0" err="1"/>
              <a:t>라이트닝</a:t>
            </a:r>
            <a:r>
              <a:rPr lang="ko-KR" altLang="en-US" sz="800" dirty="0"/>
              <a:t> 기초 및 게임배경의 기타 요소 등의 내용을 다룰 수 있도록 실제 실습을 병행해 학습한다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프로그래밍 언어실습</a:t>
            </a:r>
          </a:p>
          <a:p>
            <a:r>
              <a:rPr lang="ko-KR" altLang="en-US" sz="800" dirty="0"/>
              <a:t>프로그래밍의 기본 문법과 컴퓨터 직접 조작할 수 있는 기본 프로그램능력을 기르고</a:t>
            </a:r>
            <a:r>
              <a:rPr lang="en-US" altLang="ko-KR" sz="800" dirty="0"/>
              <a:t>, </a:t>
            </a:r>
            <a:r>
              <a:rPr lang="ko-KR" altLang="en-US" sz="800" dirty="0"/>
              <a:t>이론과 실습을 통하여 </a:t>
            </a:r>
            <a:r>
              <a:rPr lang="ko-KR" altLang="en-US" sz="800" dirty="0" err="1"/>
              <a:t>윈도우즈</a:t>
            </a:r>
            <a:r>
              <a:rPr lang="ko-KR" altLang="en-US" sz="800" dirty="0"/>
              <a:t> 환경에서 프로그램을 작성하고 실무에 적용할 수 있는 능력을 배양한다</a:t>
            </a:r>
            <a:r>
              <a:rPr lang="en-US" altLang="ko-KR" sz="800" dirty="0"/>
              <a:t>. </a:t>
            </a:r>
            <a:r>
              <a:rPr lang="ko-KR" altLang="en-US" sz="800" dirty="0"/>
              <a:t>또한 모바일을 제어 할 수 있는 기본 프로그램도 함께 익힌다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미학개론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인가예정</a:t>
            </a:r>
            <a:r>
              <a:rPr lang="en-US" altLang="ko-KR" sz="800" b="1" dirty="0"/>
              <a:t>)</a:t>
            </a:r>
          </a:p>
          <a:p>
            <a:r>
              <a:rPr lang="ko-KR" altLang="en-US" sz="800" dirty="0"/>
              <a:t>미와 미학적 사고의 여러 흐름을 연대적으로 살펴보고 미학의 기본 개념들과 주요이론을 각 부문별로 고찰하며</a:t>
            </a:r>
            <a:r>
              <a:rPr lang="en-US" altLang="ko-KR" sz="800" dirty="0"/>
              <a:t>, </a:t>
            </a:r>
            <a:r>
              <a:rPr lang="ko-KR" altLang="en-US" sz="800" dirty="0"/>
              <a:t>현대미학이 해결해야 할 과제와 문제점을 진단해 본다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생활과 디자인</a:t>
            </a:r>
          </a:p>
          <a:p>
            <a:r>
              <a:rPr lang="ko-KR" altLang="en-US" sz="800" dirty="0"/>
              <a:t>작은 일상용품으로부터 거대한 규모의 건축물에 이르기까지 우리의 환경을 구축하고 있는 디자인의 현황과 그 의미를 개괄적으로 살펴보고</a:t>
            </a:r>
            <a:r>
              <a:rPr lang="en-US" altLang="ko-KR" sz="800" dirty="0"/>
              <a:t>, </a:t>
            </a:r>
            <a:r>
              <a:rPr lang="ko-KR" altLang="en-US" sz="800" dirty="0"/>
              <a:t>디자인의 올바른 개념과 심미성과 기능성의 다양한 가치 및 디자인의 역할을 학습한다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디지털일러스트레이션</a:t>
            </a:r>
          </a:p>
          <a:p>
            <a:r>
              <a:rPr lang="ko-KR" altLang="en-US" sz="800" dirty="0"/>
              <a:t>일러스트레이션의 개념과 기능 그리고 역할을 학습하고</a:t>
            </a:r>
            <a:r>
              <a:rPr lang="en-US" altLang="ko-KR" sz="800" dirty="0"/>
              <a:t>, </a:t>
            </a:r>
            <a:r>
              <a:rPr lang="ko-KR" altLang="en-US" sz="800" dirty="0"/>
              <a:t>기본드로잉을 전제로 인물</a:t>
            </a:r>
            <a:r>
              <a:rPr lang="en-US" altLang="ko-KR" sz="800" dirty="0"/>
              <a:t>, </a:t>
            </a:r>
            <a:r>
              <a:rPr lang="ko-KR" altLang="en-US" sz="800" dirty="0"/>
              <a:t>동물</a:t>
            </a:r>
            <a:r>
              <a:rPr lang="en-US" altLang="ko-KR" sz="800" dirty="0"/>
              <a:t>, </a:t>
            </a:r>
            <a:r>
              <a:rPr lang="ko-KR" altLang="en-US" sz="800" dirty="0"/>
              <a:t>정물</a:t>
            </a:r>
            <a:r>
              <a:rPr lang="en-US" altLang="ko-KR" sz="800" dirty="0"/>
              <a:t>, </a:t>
            </a:r>
            <a:r>
              <a:rPr lang="ko-KR" altLang="en-US" sz="800" dirty="0"/>
              <a:t>사물</a:t>
            </a:r>
            <a:r>
              <a:rPr lang="en-US" altLang="ko-KR" sz="800" dirty="0"/>
              <a:t>, </a:t>
            </a:r>
            <a:r>
              <a:rPr lang="ko-KR" altLang="en-US" sz="800" dirty="0"/>
              <a:t>풍경 등을 메시지에 맞도록 시각적으로 묘사하고 표현하는 일러스트레이션의 테크닉과 재료 선택의 다양성을 익힌다</a:t>
            </a:r>
            <a:r>
              <a:rPr lang="en-US" altLang="ko-KR" sz="800" dirty="0"/>
              <a:t>. </a:t>
            </a:r>
            <a:r>
              <a:rPr lang="ko-KR" altLang="en-US" sz="800" dirty="0"/>
              <a:t>또한 재료 </a:t>
            </a:r>
            <a:r>
              <a:rPr lang="ko-KR" altLang="en-US" sz="800" dirty="0" err="1"/>
              <a:t>매체별</a:t>
            </a:r>
            <a:r>
              <a:rPr lang="ko-KR" altLang="en-US" sz="800" dirty="0"/>
              <a:t> 표현기법을 통하여 대상 묘사력과 평면공간의 지배력을 길러 </a:t>
            </a:r>
            <a:r>
              <a:rPr lang="ko-KR" altLang="en-US" sz="800" dirty="0" err="1"/>
              <a:t>일러스트레이터의</a:t>
            </a:r>
            <a:r>
              <a:rPr lang="ko-KR" altLang="en-US" sz="800" dirty="0"/>
              <a:t> 기초적 감각을 연마하도록 학습한다</a:t>
            </a:r>
            <a:r>
              <a:rPr lang="en-US" altLang="ko-KR" sz="800" dirty="0"/>
              <a:t>.</a:t>
            </a:r>
          </a:p>
          <a:p>
            <a:r>
              <a:rPr lang="ko-KR" altLang="en-US" sz="800" b="1" dirty="0"/>
              <a:t>편집디자인 실습</a:t>
            </a:r>
          </a:p>
          <a:p>
            <a:r>
              <a:rPr lang="ko-KR" altLang="en-US" sz="800" dirty="0"/>
              <a:t>시각적 질서를 통해 가장 효과적인 커뮤니케이션이 이루어져야 하므로 편집디자인의 중추적인 요소인 레이아웃과 </a:t>
            </a:r>
            <a:r>
              <a:rPr lang="ko-KR" altLang="en-US" sz="800" dirty="0" err="1"/>
              <a:t>그리드</a:t>
            </a:r>
            <a:r>
              <a:rPr lang="ko-KR" altLang="en-US" sz="800" dirty="0"/>
              <a:t> 시스템의 활용방법에 중점을 두고 인쇄체를 실습한다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endParaRPr lang="en-US" altLang="ko-KR" sz="800" dirty="0"/>
          </a:p>
          <a:p>
            <a:r>
              <a:rPr lang="en-US" altLang="ko-KR" sz="800" b="1" dirty="0"/>
              <a:t>3D</a:t>
            </a:r>
            <a:r>
              <a:rPr lang="ko-KR" altLang="en-US" sz="800" b="1" dirty="0"/>
              <a:t>모델링과 애니메이션</a:t>
            </a:r>
          </a:p>
          <a:p>
            <a:r>
              <a:rPr lang="en-US" altLang="ko-KR" sz="800" dirty="0"/>
              <a:t>3D </a:t>
            </a:r>
            <a:r>
              <a:rPr lang="ko-KR" altLang="en-US" sz="800" dirty="0" err="1"/>
              <a:t>맥스</a:t>
            </a:r>
            <a:r>
              <a:rPr lang="en-US" altLang="ko-KR" sz="800" dirty="0"/>
              <a:t>(Max), 3D </a:t>
            </a:r>
            <a:r>
              <a:rPr lang="ko-KR" altLang="en-US" sz="800" dirty="0"/>
              <a:t>마야</a:t>
            </a:r>
            <a:r>
              <a:rPr lang="en-US" altLang="ko-KR" sz="800" dirty="0"/>
              <a:t>(Maya) </a:t>
            </a:r>
            <a:r>
              <a:rPr lang="ko-KR" altLang="en-US" sz="800" dirty="0"/>
              <a:t>등의 </a:t>
            </a:r>
            <a:r>
              <a:rPr lang="en-US" altLang="ko-KR" sz="800" dirty="0"/>
              <a:t>3D </a:t>
            </a:r>
            <a:r>
              <a:rPr lang="ko-KR" altLang="en-US" sz="800" dirty="0"/>
              <a:t>그래픽 프로그램에 대해 학습한다</a:t>
            </a:r>
            <a:r>
              <a:rPr lang="en-US" altLang="ko-KR" sz="800" dirty="0"/>
              <a:t>. 2D </a:t>
            </a:r>
            <a:r>
              <a:rPr lang="ko-KR" altLang="en-US" sz="800" dirty="0"/>
              <a:t>그래픽에 대한 전반적인 이해력을 바탕으로 툴의 실질적인 사용법을 습득하고 모델링을 통해 실무적 능력을 기른다</a:t>
            </a:r>
            <a:r>
              <a:rPr lang="en-US" altLang="ko-KR" sz="800" dirty="0"/>
              <a:t>. </a:t>
            </a:r>
            <a:r>
              <a:rPr lang="ko-KR" altLang="en-US" sz="800" dirty="0"/>
              <a:t>이를 통해 실재를 가장 가깝게 재현할 수 있는 기술인 </a:t>
            </a:r>
            <a:r>
              <a:rPr lang="en-US" altLang="ko-KR" sz="800" dirty="0"/>
              <a:t>3D </a:t>
            </a:r>
            <a:r>
              <a:rPr lang="ko-KR" altLang="en-US" sz="800" dirty="0"/>
              <a:t>그래픽을 습득하여 독창적인 디자인 능력을 보여주는 창작의 도구로 자유롭게 활용할 수 있도록 한다</a:t>
            </a:r>
            <a:r>
              <a:rPr lang="en-US" altLang="ko-KR" sz="800" dirty="0"/>
              <a:t>.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36479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디지털아트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123826" y="1926088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23826" y="2308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2238" y="1249813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23826" y="2689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23826" y="3070676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  <a:endParaRPr kumimoji="0" lang="en-US" altLang="ko-KR" sz="5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  <a:endParaRPr kumimoji="0" lang="ko-KR" altLang="en-US" sz="5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3826" y="369206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23826" y="407306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23826" y="44359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직사각형 26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266253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626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639834"/>
              </p:ext>
            </p:extLst>
          </p:nvPr>
        </p:nvGraphicFramePr>
        <p:xfrm>
          <a:off x="1055686" y="2606113"/>
          <a:ext cx="5602663" cy="609600"/>
        </p:xfrm>
        <a:graphic>
          <a:graphicData uri="http://schemas.openxmlformats.org/drawingml/2006/table">
            <a:tbl>
              <a:tblPr/>
              <a:tblGrid>
                <a:gridCol w="4908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내용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인정학점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전공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일선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055687" y="3303036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lang="ko-KR" altLang="en-US" sz="1000" dirty="0">
                <a:ea typeface="함초롬돋움" panose="02030504000101010101" pitchFamily="18" charset="-127"/>
              </a:rPr>
              <a:t>일반선택 학점인정 과목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055687" y="6406573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lang="ko-KR" altLang="en-US" sz="1000" dirty="0">
                <a:ea typeface="함초롬돋움" panose="02030504000101010101" pitchFamily="18" charset="-127"/>
              </a:rPr>
              <a:t>일반선택 학점인정 과목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055688" y="2280975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자격증 정보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53020"/>
              </p:ext>
            </p:extLst>
          </p:nvPr>
        </p:nvGraphicFramePr>
        <p:xfrm>
          <a:off x="1089855" y="3619613"/>
          <a:ext cx="5568495" cy="2781218"/>
        </p:xfrm>
        <a:graphic>
          <a:graphicData uri="http://schemas.openxmlformats.org/drawingml/2006/table">
            <a:tbl>
              <a:tblPr/>
              <a:tblGrid>
                <a:gridCol w="1193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8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dirty="0">
                          <a:effectLst/>
                        </a:rPr>
                        <a:t>자격증명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게임그래픽 전문가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 </a:t>
                      </a:r>
                      <a:r>
                        <a:rPr lang="en-US" altLang="ko-KR" sz="700" b="0">
                          <a:effectLst/>
                        </a:rPr>
                        <a:t>20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1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게임제작개론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게임그래픽 디자인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게임그래픽 제작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그래픽 디자인론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21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게임프로그래밍학 전공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컬러리스트 기사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dirty="0">
                          <a:effectLst/>
                        </a:rPr>
                        <a:t> </a:t>
                      </a:r>
                      <a:r>
                        <a:rPr lang="en-US" altLang="ko-KR" sz="700" b="0" dirty="0">
                          <a:effectLst/>
                        </a:rPr>
                        <a:t>20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21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색채심리</a:t>
                      </a:r>
                      <a:r>
                        <a:rPr lang="en-US" altLang="ko-KR" sz="700" b="0">
                          <a:effectLst/>
                        </a:rPr>
                        <a:t>·</a:t>
                      </a:r>
                      <a:r>
                        <a:rPr lang="ko-KR" altLang="en-US" sz="700" b="0">
                          <a:effectLst/>
                        </a:rPr>
                        <a:t>마케팅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색채디자인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색채관리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색채지각론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색채체계론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산업디자인 전공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멀티미디어 콘텐츠 제작 전문가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 </a:t>
                      </a:r>
                      <a:r>
                        <a:rPr lang="en-US" altLang="ko-KR" sz="700" b="0">
                          <a:effectLst/>
                        </a:rPr>
                        <a:t>18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721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멀티미디어개론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멀티미디어기획및디자인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멀티미디어저작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멀티미디어제작기술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641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전자계산학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멀티미디어학 전공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컬러리스트 산업기사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 </a:t>
                      </a:r>
                      <a:r>
                        <a:rPr lang="en-US" altLang="ko-KR" sz="700" b="0">
                          <a:effectLst/>
                        </a:rPr>
                        <a:t>16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721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색채디자인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색채관리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색채심리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색채지각의이해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색채체계의이해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산업디자인 전공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시각디자인 산업기사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 </a:t>
                      </a:r>
                      <a:r>
                        <a:rPr lang="en-US" altLang="ko-KR" sz="700" b="0">
                          <a:effectLst/>
                        </a:rPr>
                        <a:t>16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721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인쇄 및 사진기법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시각디자인론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시각디자인실무이론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색채학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5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58186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GTQ1</a:t>
                      </a:r>
                      <a:r>
                        <a:rPr lang="ko-KR" altLang="en-US" sz="7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급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                </a:t>
                      </a:r>
                      <a:r>
                        <a:rPr lang="en-US" altLang="ko-KR" sz="700" b="0">
                          <a:effectLst/>
                        </a:rPr>
                        <a:t>5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5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GTQ2</a:t>
                      </a:r>
                      <a:r>
                        <a:rPr lang="ko-KR" altLang="en-US" sz="7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급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700" b="0" dirty="0">
                          <a:effectLst/>
                        </a:rPr>
                        <a:t>                </a:t>
                      </a:r>
                      <a:r>
                        <a:rPr lang="en-US" altLang="ko-KR" sz="700" b="0" dirty="0">
                          <a:effectLst/>
                        </a:rPr>
                        <a:t>3</a:t>
                      </a:r>
                    </a:p>
                  </a:txBody>
                  <a:tcPr marL="12337" marR="4935" marT="14804" marB="493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9562"/>
              </p:ext>
            </p:extLst>
          </p:nvPr>
        </p:nvGraphicFramePr>
        <p:xfrm>
          <a:off x="1089855" y="6652794"/>
          <a:ext cx="5568495" cy="3763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자격증명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게임프로그래밍 전문가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20</a:t>
                      </a:r>
                      <a:endParaRPr lang="en-US" altLang="ko-KR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한국산업인력공단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시험과목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프로그래밍일반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게임제작개론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게임알고리즘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게임프로그램작성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8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전자계산학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컴퓨터공학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정보통신공학 전공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멀티미디어학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게임프로그래밍학 전공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자격증명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제품디자인 산업기사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16</a:t>
                      </a:r>
                      <a:endParaRPr lang="en-US" altLang="ko-KR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한국산업인력공단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인간공학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색채학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공업재료 및 모형제작론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제품디자인론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산업디자인 전공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자격증명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정보처리 산업기사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한국산업인력공단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07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전자계산기구조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정보통신개론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운영체제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시스템분석설계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데이터베이스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308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전자계산학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컴퓨터공학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정보통신공학 전공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정보보호학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멀티미디어학 전공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자격증명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유통관리사 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급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대한상공회의소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84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상권분석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유통마케팅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유통정보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유통물류일반관리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3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전자계산학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컴퓨터공학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정보통신공학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멀티미디어학 전공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자격증명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컴퓨터활용능력 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급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14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대한상공회의소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584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컴퓨터 일반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스프레드시트 일반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데이터베이스 일반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3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전자계산학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컴퓨터공학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정보통신공학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멀티미디어학 전공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자격증명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컴퓨터활용능력 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급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대한상공회의소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507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컴퓨터 일반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스프레드시트 일반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38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전자계산학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컴퓨터공학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정보통신공학 전공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멀티미디어학 전공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자격증명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u="none" strike="noStrike" dirty="0">
                          <a:effectLst/>
                        </a:rPr>
                        <a:t>워드프로세서 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급</a:t>
                      </a:r>
                      <a:endParaRPr lang="ko-KR" altLang="en-US" sz="800" b="1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발급기관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대한상공회의소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5846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시험과목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PC</a:t>
                      </a:r>
                      <a:r>
                        <a:rPr lang="ko-KR" altLang="en-US" sz="800" u="none" strike="noStrike">
                          <a:effectLst/>
                        </a:rPr>
                        <a:t>운영체제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워드프로세싱 용어 및 기능</a:t>
                      </a:r>
                      <a:r>
                        <a:rPr lang="en-US" altLang="ko-KR" sz="800" u="none" strike="noStrike">
                          <a:effectLst/>
                        </a:rPr>
                        <a:t>, PC</a:t>
                      </a:r>
                      <a:r>
                        <a:rPr lang="ko-KR" altLang="en-US" sz="800" u="none" strike="noStrike">
                          <a:effectLst/>
                        </a:rPr>
                        <a:t>기본상식</a:t>
                      </a:r>
                      <a:endParaRPr lang="ko-KR" altLang="en-US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41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관련전공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학사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17" marR="3517" marT="351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973138" y="10535156"/>
            <a:ext cx="58404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* 학사학위 </a:t>
            </a:r>
            <a:r>
              <a:rPr lang="ko-KR" altLang="en-US" sz="800" dirty="0"/>
              <a:t>취득 예정자는 총 </a:t>
            </a:r>
            <a:r>
              <a:rPr lang="en-US" altLang="ko-KR" sz="800" dirty="0"/>
              <a:t>3</a:t>
            </a:r>
            <a:r>
              <a:rPr lang="ko-KR" altLang="en-US" sz="800" dirty="0"/>
              <a:t>개의 자격증을 학점으로 인정받을 수 있습니다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ko-KR" altLang="en-US" sz="800" dirty="0"/>
              <a:t>전공필수 학점으로 인정되는 자격증은 최대 </a:t>
            </a:r>
            <a:r>
              <a:rPr lang="en-US" altLang="ko-KR" sz="800" dirty="0"/>
              <a:t>2</a:t>
            </a:r>
            <a:r>
              <a:rPr lang="ko-KR" altLang="en-US" sz="800" dirty="0"/>
              <a:t>개</a:t>
            </a:r>
            <a:r>
              <a:rPr lang="en-US" altLang="ko-KR" sz="800" dirty="0"/>
              <a:t>, </a:t>
            </a:r>
            <a:r>
              <a:rPr lang="ko-KR" altLang="en-US" sz="800" dirty="0"/>
              <a:t>일반선택 학점으로 인정되는 자격증은 최대 </a:t>
            </a:r>
            <a:r>
              <a:rPr lang="en-US" altLang="ko-KR" sz="800" dirty="0"/>
              <a:t>1</a:t>
            </a:r>
            <a:r>
              <a:rPr lang="ko-KR" altLang="en-US" sz="800" dirty="0"/>
              <a:t>개입니다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동일직무</a:t>
            </a:r>
            <a:r>
              <a:rPr lang="en-US" altLang="ko-KR" sz="800" dirty="0"/>
              <a:t>(</a:t>
            </a:r>
            <a:r>
              <a:rPr lang="ko-KR" altLang="en-US" sz="800" dirty="0" err="1"/>
              <a:t>대분류</a:t>
            </a:r>
            <a:r>
              <a:rPr lang="en-US" altLang="ko-KR" sz="800" dirty="0"/>
              <a:t>-</a:t>
            </a:r>
            <a:r>
              <a:rPr lang="ko-KR" altLang="en-US" sz="800" dirty="0"/>
              <a:t>중분류</a:t>
            </a:r>
            <a:r>
              <a:rPr lang="en-US" altLang="ko-KR" sz="800" dirty="0"/>
              <a:t>-</a:t>
            </a:r>
            <a:r>
              <a:rPr lang="ko-KR" altLang="en-US" sz="800" dirty="0"/>
              <a:t>직무번호 동일</a:t>
            </a:r>
            <a:r>
              <a:rPr lang="en-US" altLang="ko-KR" sz="800" dirty="0"/>
              <a:t>)</a:t>
            </a:r>
            <a:r>
              <a:rPr lang="ko-KR" altLang="en-US" sz="800" dirty="0"/>
              <a:t>내에 속하는 자격증은 여러 개를 취득하여도 학생이 선택하는 </a:t>
            </a:r>
            <a:r>
              <a:rPr lang="en-US" altLang="ko-KR" sz="800" dirty="0"/>
              <a:t>1</a:t>
            </a:r>
            <a:r>
              <a:rPr lang="ko-KR" altLang="en-US" sz="800" dirty="0"/>
              <a:t>개의 자격에 대해서만</a:t>
            </a:r>
            <a:br>
              <a:rPr lang="ko-KR" altLang="en-US" sz="800" dirty="0"/>
            </a:br>
            <a:r>
              <a:rPr lang="ko-KR" altLang="en-US" sz="800" dirty="0"/>
              <a:t>학점인정이 가능하니 주의하시기 바랍니다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예</a:t>
            </a:r>
            <a:r>
              <a:rPr lang="en-US" altLang="ko-KR" sz="800" dirty="0"/>
              <a:t>) </a:t>
            </a:r>
            <a:r>
              <a:rPr lang="ko-KR" altLang="en-US" sz="800" dirty="0"/>
              <a:t>컴퓨터활용능력과 워드프로세서 </a:t>
            </a:r>
            <a:r>
              <a:rPr lang="en-US" altLang="ko-KR" sz="800" dirty="0"/>
              <a:t>1</a:t>
            </a:r>
            <a:r>
              <a:rPr lang="ko-KR" altLang="en-US" sz="800" dirty="0"/>
              <a:t>급은 동일직무자격으로 </a:t>
            </a:r>
            <a:r>
              <a:rPr lang="en-US" altLang="ko-KR" sz="800" dirty="0"/>
              <a:t>1</a:t>
            </a:r>
            <a:r>
              <a:rPr lang="ko-KR" altLang="en-US" sz="800" dirty="0"/>
              <a:t>개만 인정됨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</a:t>
            </a:r>
            <a:br>
              <a:rPr lang="ko-KR" altLang="en-US" sz="800" dirty="0"/>
            </a:br>
            <a:r>
              <a:rPr lang="ko-KR" altLang="en-US" sz="800" dirty="0"/>
              <a:t>학점환산표는 자격 취득 시기 및 학점인정 신청 접수 시기 등에 따라 다르게 계산될 수 있으므로 정확한 인정학점은</a:t>
            </a:r>
            <a:br>
              <a:rPr lang="ko-KR" altLang="en-US" sz="800" dirty="0"/>
            </a:br>
            <a:r>
              <a:rPr lang="ko-KR" altLang="en-US" sz="800" dirty="0"/>
              <a:t>국가평생교육진흥원의 공지를 따르시기 바랍니다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자격증</a:t>
            </a:r>
            <a:br>
              <a:rPr lang="ko-KR" altLang="en-US" sz="800" dirty="0"/>
            </a:br>
            <a:r>
              <a:rPr lang="ko-KR" altLang="en-US" sz="800" dirty="0"/>
              <a:t>취득 후 학점인정신청은 학생 개인별로 진행해야 하며 자세한 내용은 </a:t>
            </a:r>
            <a:r>
              <a:rPr lang="ko-KR" altLang="en-US" sz="800" dirty="0" err="1"/>
              <a:t>학점은행제</a:t>
            </a:r>
            <a:r>
              <a:rPr lang="ko-KR" altLang="en-US" sz="800" dirty="0"/>
              <a:t> </a:t>
            </a:r>
            <a:r>
              <a:rPr lang="ko-KR" altLang="en-US" sz="800" dirty="0" err="1"/>
              <a:t>콜센터</a:t>
            </a:r>
            <a:r>
              <a:rPr lang="en-US" altLang="ko-KR" sz="800" dirty="0"/>
              <a:t>(1600-0400)</a:t>
            </a:r>
            <a:r>
              <a:rPr lang="ko-KR" altLang="en-US" sz="800" dirty="0"/>
              <a:t>에 문의하시기 바랍니다</a:t>
            </a:r>
            <a:r>
              <a:rPr lang="en-US" altLang="ko-KR" sz="800" dirty="0" smtClean="0"/>
              <a:t>.</a:t>
            </a:r>
            <a:endParaRPr lang="en-US" altLang="ko-KR" sz="800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36479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디지털아트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 bwMode="auto">
          <a:xfrm>
            <a:off x="123826" y="1926088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23826" y="2308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2238" y="1249813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23826" y="2689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23826" y="3070676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  <a:endParaRPr kumimoji="0" lang="en-US" altLang="ko-KR" sz="5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  <a:endParaRPr kumimoji="0" lang="ko-KR" altLang="en-US" sz="5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23826" y="369206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23826" y="407306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23826" y="44359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직사각형 24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10037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057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595041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디지털아트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 bwMode="auto">
          <a:xfrm>
            <a:off x="123826" y="1926088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23826" y="2308676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2238" y="1249813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23826" y="2689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23826" y="3070676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  <a:endParaRPr kumimoji="0" lang="en-US" altLang="ko-KR" sz="5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  <a:endParaRPr kumimoji="0" lang="ko-KR" altLang="en-US" sz="5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23826" y="369206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23826" y="407306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23826" y="44359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</a:p>
        </p:txBody>
      </p:sp>
      <p:cxnSp>
        <p:nvCxnSpPr>
          <p:cNvPr id="2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31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1625603" y="483062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영상디자이너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78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843146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088214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333282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578349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9820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Rectangle 120" descr="type=button"/>
          <p:cNvSpPr>
            <a:spLocks noChangeArrowheads="1"/>
          </p:cNvSpPr>
          <p:nvPr/>
        </p:nvSpPr>
        <p:spPr bwMode="auto">
          <a:xfrm>
            <a:off x="628321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3" name="Rectangle 120" descr="type=button"/>
          <p:cNvSpPr>
            <a:spLocks noChangeArrowheads="1"/>
          </p:cNvSpPr>
          <p:nvPr/>
        </p:nvSpPr>
        <p:spPr bwMode="auto">
          <a:xfrm>
            <a:off x="1742959" y="571658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4" name="Rectangle 120" descr="type=button"/>
          <p:cNvSpPr>
            <a:spLocks noChangeArrowheads="1"/>
          </p:cNvSpPr>
          <p:nvPr/>
        </p:nvSpPr>
        <p:spPr bwMode="auto">
          <a:xfrm>
            <a:off x="5309671" y="573072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프로그램을 배우고 익히는데 그치지 않고 시각디자인의 주요 부분인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타이포그래피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주조색과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강조색을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색채디자인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프로그램을 이용한 컴퓨터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평면조형 등 디자이너가 갖춰야 할 모든 내용을 학습하여 수준 높은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영상콘텐츠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전문가를 양성한다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5888" y="31119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7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64396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실내디자인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직사각형 49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11126" y="3057241"/>
            <a:ext cx="906462" cy="49820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11126" y="356343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11126" y="3931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700560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 bwMode="auto">
          <a:xfrm>
            <a:off x="111126" y="4312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전공연계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1055688" y="2210576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전공소개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55688" y="2456797"/>
            <a:ext cx="560266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실내디자인전공은 실내공간을 대상으로 심리적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기능적 조건을 극대화하여 최적의 실내 환경을 디자인하는‘인테리어디자이너’를 양성하는 전공 과정이다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주거공간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상업공간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복합 및 문화공간 분야와 건축요소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 등 실내구성요소에 대한 교육과정이 편성되어 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쾌적하고 아름다운 공간을 연출하기 위하여 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product[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마감재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패브릭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특성을 정확하게 관찰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분석한 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이들의 적절한 선택을 통하여 공간을 스타일링 하는 능력을 키우고자 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공간연출에서 요구되는 창의적이고 합리적인 사고과정의 학습을 통해 예술과 기능성이 높은 실내환경을 창출할 수 있는 능력을 배양하여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미래의 공간문화를 선도하는 </a:t>
            </a:r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], [</a:t>
            </a:r>
            <a:r>
              <a:rPr lang="ko-KR" altLang="en-US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], [</a:t>
            </a:r>
            <a:r>
              <a:rPr lang="ko-KR" altLang="en-US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r>
              <a:rPr lang="en-US" altLang="ko-KR" sz="1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디자이너를 양성하는데 교육목표를 두고 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55688" y="6571624"/>
            <a:ext cx="5602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수차례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진행되는 견학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국내건축답사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해외건축답사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특강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실무연계수업 등을 통하여 유연한 사고와 생동감 있는 디자인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특성화수업을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진행하며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배출된 많은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졸업생들이 실무현장에서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두각을 나타내고 있고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국내외 다양한 공모전에서도 매년 우수한 성적을 보여주고 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대학원 진학을 희망하는 학생들이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진학률을 나타내고 있으며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입학부터 취업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대학원진학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유학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까지의 다양한 진로에 맞게 개인별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상담을 추구한다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Rectangle 3"/>
          <p:cNvSpPr>
            <a:spLocks noChangeArrowheads="1"/>
          </p:cNvSpPr>
          <p:nvPr/>
        </p:nvSpPr>
        <p:spPr bwMode="auto">
          <a:xfrm>
            <a:off x="1055687" y="4312198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kumimoji="0" lang="ko-KR" altLang="en-US" sz="1000" dirty="0" smtClean="0">
                <a:ea typeface="함초롬돋움" panose="02030504000101010101" pitchFamily="18" charset="-127"/>
              </a:rPr>
              <a:t>실내디자인 전공과정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25548"/>
              </p:ext>
            </p:extLst>
          </p:nvPr>
        </p:nvGraphicFramePr>
        <p:xfrm>
          <a:off x="1280141" y="4648006"/>
          <a:ext cx="5378208" cy="1898904"/>
        </p:xfrm>
        <a:graphic>
          <a:graphicData uri="http://schemas.openxmlformats.org/drawingml/2006/table">
            <a:tbl>
              <a:tblPr/>
              <a:tblGrid>
                <a:gridCol w="641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공통기초과정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1/2,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드로잉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이론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컴퓨터그래픽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표현기법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실내디자인 이론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실내건축제도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인테리어그래픽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조형실습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건축과주거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인테리어설계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3/4,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디자인세미나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사진과디자인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가구디자인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가구설계실습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모형제작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3DS MAX,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인테리어마감재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코디네이션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생활과디자인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인테리어설계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5/6,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코디네이션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공간디자인 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무대디자인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디자인경영과 브랜드전략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디자인리서치와 마케팅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전시기획 및 디스플레이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인테리어설계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졸업설계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전시디자인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포트폴리오제작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 디테일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프리젠테이션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실시설계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 실무연계수업 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기업인턴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499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디지털아트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 bwMode="auto">
          <a:xfrm>
            <a:off x="123826" y="1926088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23826" y="2308676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2238" y="1249813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23826" y="2689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23826" y="3070676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  <a:endParaRPr kumimoji="0" lang="en-US" altLang="ko-KR" sz="5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  <a:endParaRPr kumimoji="0" lang="ko-KR" altLang="en-US" sz="5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23826" y="369206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23826" y="407306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23826" y="44359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</a:p>
        </p:txBody>
      </p:sp>
      <p:cxnSp>
        <p:nvCxnSpPr>
          <p:cNvPr id="2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31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1625603" y="483062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디지털애니메이션 전문가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78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843146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088214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333282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578349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9820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Rectangle 120" descr="type=button"/>
          <p:cNvSpPr>
            <a:spLocks noChangeArrowheads="1"/>
          </p:cNvSpPr>
          <p:nvPr/>
        </p:nvSpPr>
        <p:spPr bwMode="auto">
          <a:xfrm>
            <a:off x="628321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3" name="Rectangle 120" descr="type=button"/>
          <p:cNvSpPr>
            <a:spLocks noChangeArrowheads="1"/>
          </p:cNvSpPr>
          <p:nvPr/>
        </p:nvSpPr>
        <p:spPr bwMode="auto">
          <a:xfrm>
            <a:off x="1742959" y="571658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4" name="Rectangle 120" descr="type=button"/>
          <p:cNvSpPr>
            <a:spLocks noChangeArrowheads="1"/>
          </p:cNvSpPr>
          <p:nvPr/>
        </p:nvSpPr>
        <p:spPr bwMode="auto">
          <a:xfrm>
            <a:off x="5309671" y="573072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제작을 중심으로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2D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영화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독립애니메이션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3D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애니메이션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게임캐릭터 디자인 제작에 이르기까지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미래문화콘텐츠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산업의 전문 인재를 양성하기 위한 실무 중심의 교육과정으로 구성되어 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5888" y="32516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889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디지털아트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 bwMode="auto">
          <a:xfrm>
            <a:off x="123826" y="1926088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23826" y="2308676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2238" y="1249813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23826" y="2689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23826" y="3070676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  <a:endParaRPr kumimoji="0" lang="en-US" altLang="ko-KR" sz="5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  <a:endParaRPr kumimoji="0" lang="ko-KR" altLang="en-US" sz="5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23826" y="369206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23826" y="407306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23826" y="44359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2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12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2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ko-KR" altLang="en-US" sz="12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</a:p>
        </p:txBody>
      </p:sp>
      <p:cxnSp>
        <p:nvCxnSpPr>
          <p:cNvPr id="2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31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1625603" y="483062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웹툰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∙</a:t>
            </a:r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디자이너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78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843146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088214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333282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578349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9820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Rectangle 120" descr="type=button"/>
          <p:cNvSpPr>
            <a:spLocks noChangeArrowheads="1"/>
          </p:cNvSpPr>
          <p:nvPr/>
        </p:nvSpPr>
        <p:spPr bwMode="auto">
          <a:xfrm>
            <a:off x="628321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3" name="Rectangle 120" descr="type=button"/>
          <p:cNvSpPr>
            <a:spLocks noChangeArrowheads="1"/>
          </p:cNvSpPr>
          <p:nvPr/>
        </p:nvSpPr>
        <p:spPr bwMode="auto">
          <a:xfrm>
            <a:off x="1742959" y="571658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4" name="Rectangle 120" descr="type=button"/>
          <p:cNvSpPr>
            <a:spLocks noChangeArrowheads="1"/>
          </p:cNvSpPr>
          <p:nvPr/>
        </p:nvSpPr>
        <p:spPr bwMode="auto">
          <a:xfrm>
            <a:off x="5309671" y="573072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세기 대한민국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문화콘텐츠산업의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새로운 패러다임을 이끌고 있는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기획 및 창작자들을 양성하는데 목표를 두고 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만화교육을 전문으로 하는 교수진과 다양한 노하우를 지닌 현업 작가 분들을 초빙하여 체계적인 맞춤형 교육을 통해 창작자로서의 자질을 갖출 수 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5888" y="33786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057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디지털아트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 bwMode="auto">
          <a:xfrm>
            <a:off x="123826" y="1926088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23826" y="2308676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22238" y="1249813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디지털아트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23826" y="268967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23826" y="3070676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디지털애니메이션 전문가</a:t>
            </a:r>
            <a:endParaRPr kumimoji="0" lang="en-US" altLang="ko-KR" sz="5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  <a:endParaRPr kumimoji="0" lang="ko-KR" altLang="en-US" sz="5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23826" y="369206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23826" y="407306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전공작품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23826" y="44359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학교생활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</a:p>
        </p:txBody>
      </p:sp>
      <p:cxnSp>
        <p:nvCxnSpPr>
          <p:cNvPr id="2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직사각형 31"/>
          <p:cNvSpPr/>
          <p:nvPr/>
        </p:nvSpPr>
        <p:spPr>
          <a:xfrm>
            <a:off x="2633290" y="1484881"/>
            <a:ext cx="40250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산업디자인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게임일러스트레이션 전문가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1625603" y="483062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게임일러스트레이션 전문가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98078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1843146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088214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333282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578349" y="723894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9820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Rectangle 120" descr="type=button"/>
          <p:cNvSpPr>
            <a:spLocks noChangeArrowheads="1"/>
          </p:cNvSpPr>
          <p:nvPr/>
        </p:nvSpPr>
        <p:spPr bwMode="auto">
          <a:xfrm>
            <a:off x="6283211" y="761810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3" name="Rectangle 120" descr="type=button"/>
          <p:cNvSpPr>
            <a:spLocks noChangeArrowheads="1"/>
          </p:cNvSpPr>
          <p:nvPr/>
        </p:nvSpPr>
        <p:spPr bwMode="auto">
          <a:xfrm>
            <a:off x="1742959" y="571658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4" name="Rectangle 120" descr="type=button"/>
          <p:cNvSpPr>
            <a:spLocks noChangeArrowheads="1"/>
          </p:cNvSpPr>
          <p:nvPr/>
        </p:nvSpPr>
        <p:spPr bwMode="auto">
          <a:xfrm>
            <a:off x="5309671" y="573072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오늘날 게임산업은 다양한 세부 그래픽 전문가들의 협업을 통해 대단히 정교하고 화려한 영상미를 가지고 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배경원화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캐릭터원화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아이템원화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몬스터원화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3D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UI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리소스 등의 다양한 파트에 대한 교육을 통해 수준 높은 포트폴리오를 완성한다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5888" y="34929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662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2584" y="4376420"/>
            <a:ext cx="5132832" cy="15849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패션디자인</a:t>
            </a:r>
          </a:p>
        </p:txBody>
      </p:sp>
    </p:spTree>
    <p:extLst>
      <p:ext uri="{BB962C8B-B14F-4D97-AF65-F5344CB8AC3E}">
        <p14:creationId xmlns:p14="http://schemas.microsoft.com/office/powerpoint/2010/main" val="3467769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506386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1055688" y="2210576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전공소개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55688" y="2456797"/>
            <a:ext cx="56026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패션디자인 전공은 변화와 혁신의 창의기반 사회에 적합한 참신하고 창의력을 갖춘 패션전문 인재육성을 목표로 하는 전공입니다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b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최근의 패션산업은 우리의 문화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경제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생활공간 전역에 걸쳐 지대한 영향을 미치는 가운데 비약적 발전 또한 이루고 있으며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그 발전 추세에 부응하여 고부가가치를 창출하는 창조적 전문 인력을 필요로 하고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b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패션디자인 전공은 현장경험이 풍부한 현업 최고의 교수진의 지도하에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의상학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전반에 걸친 이론과 실기를 병행 학습함으로써 현대 패션산업에서 요구하는 차별화된 감각과 개성 있는 패션을 창조할 수 있는 창의적 전문가 양성에 적합한 체계적인 교육시스템을 갖추고 있습니다</a:t>
            </a:r>
            <a:r>
              <a:rPr lang="en-US" altLang="ko-KR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055688" y="6441883"/>
            <a:ext cx="27670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000" b="1" dirty="0">
                <a:ea typeface="함초롬돋움" panose="02030504000101010101" pitchFamily="18" charset="-127"/>
              </a:rPr>
              <a:t>■ 취득가능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55688" y="6688104"/>
            <a:ext cx="5602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패션디자인산업기사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패션머천다이징산업기사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섬유디자인산업기사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양복산업기사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의류기사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의류기술사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한복산업기사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등</a:t>
            </a:r>
            <a:endParaRPr lang="ko-KR" altLang="en-US" sz="10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11126" y="189954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282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9538" y="122326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2663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1126" y="3044128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kumimoji="0" lang="ko-KR" altLang="en-US" sz="500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</a:t>
            </a:r>
            <a:r>
              <a:rPr kumimoji="0" lang="ko-KR" altLang="en-US" sz="5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1126" y="366551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1126" y="4046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학생작품소개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공모전수상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1126" y="4427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재학생</a:t>
            </a:r>
            <a:r>
              <a:rPr kumimoji="0" lang="en-US" altLang="ko-KR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졸업생 인터뷰</a:t>
            </a:r>
            <a:endParaRPr kumimoji="0" lang="ko-KR" altLang="en-US" sz="8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99095"/>
              </p:ext>
            </p:extLst>
          </p:nvPr>
        </p:nvGraphicFramePr>
        <p:xfrm>
          <a:off x="1086514" y="1823633"/>
          <a:ext cx="5441678" cy="342519"/>
        </p:xfrm>
        <a:graphic>
          <a:graphicData uri="http://schemas.openxmlformats.org/drawingml/2006/table">
            <a:tbl>
              <a:tblPr/>
              <a:tblGrid>
                <a:gridCol w="111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1055687" y="3939958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lang="ko-KR" altLang="en-US" sz="1000" dirty="0" smtClean="0">
                <a:ea typeface="함초롬돋움" panose="02030504000101010101" pitchFamily="18" charset="-127"/>
              </a:rPr>
              <a:t>패션</a:t>
            </a:r>
            <a:r>
              <a:rPr kumimoji="0" lang="ko-KR" altLang="en-US" sz="1000" dirty="0" smtClean="0">
                <a:ea typeface="함초롬돋움" panose="02030504000101010101" pitchFamily="18" charset="-127"/>
              </a:rPr>
              <a:t>디자인 전공과정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191002"/>
              </p:ext>
            </p:extLst>
          </p:nvPr>
        </p:nvGraphicFramePr>
        <p:xfrm>
          <a:off x="1280141" y="4275766"/>
          <a:ext cx="5378208" cy="1898904"/>
        </p:xfrm>
        <a:graphic>
          <a:graphicData uri="http://schemas.openxmlformats.org/drawingml/2006/table">
            <a:tbl>
              <a:tblPr/>
              <a:tblGrid>
                <a:gridCol w="641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공통기초과정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일러스트레이션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플랫패턴디자인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의복구성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패션디자인론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패션소재연구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의복과색채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패션이미지메이킹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서양복식사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패션드레이핑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패션디자인실습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컴퓨터패션디자인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한국의상구성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패션머천다이징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패션악세서리디자인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텍스타일디자인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복식문화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패션마케팅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남성복 구성실습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섬유조형실습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CAD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테일러링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특수소재의복제작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패션코디네이션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비주얼머천다이징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무대의상제작실습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패션스타일링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패션멀렉션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졸업 준비 수업과 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패션포트폴리오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패션유통론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패션산업론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의상사회심리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500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11126" y="189954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282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9538" y="122326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2663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1126" y="3044128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kumimoji="0" lang="ko-KR" altLang="en-US" sz="500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</a:t>
            </a:r>
            <a:r>
              <a:rPr kumimoji="0" lang="ko-KR" altLang="en-US" sz="5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1126" y="366551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1126" y="4046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학생작품소개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공모전수상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1126" y="4427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재학생</a:t>
            </a:r>
            <a:r>
              <a:rPr kumimoji="0" lang="en-US" altLang="ko-KR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졸업생 인터뷰</a:t>
            </a:r>
            <a:endParaRPr kumimoji="0" lang="ko-KR" altLang="en-US" sz="8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01409"/>
              </p:ext>
            </p:extLst>
          </p:nvPr>
        </p:nvGraphicFramePr>
        <p:xfrm>
          <a:off x="1086514" y="1823633"/>
          <a:ext cx="5441678" cy="342519"/>
        </p:xfrm>
        <a:graphic>
          <a:graphicData uri="http://schemas.openxmlformats.org/drawingml/2006/table">
            <a:tbl>
              <a:tblPr/>
              <a:tblGrid>
                <a:gridCol w="111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915386"/>
              </p:ext>
            </p:extLst>
          </p:nvPr>
        </p:nvGraphicFramePr>
        <p:xfrm>
          <a:off x="1086514" y="2663128"/>
          <a:ext cx="5571834" cy="1803283"/>
        </p:xfrm>
        <a:graphic>
          <a:graphicData uri="http://schemas.openxmlformats.org/drawingml/2006/table">
            <a:tbl>
              <a:tblPr/>
              <a:tblGrid>
                <a:gridCol w="1857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5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패션디자인 분야</a:t>
                      </a:r>
                    </a:p>
                  </a:txBody>
                  <a:tcPr marL="26434" marR="26434" marT="42294" marB="4229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패션스타일링 분야</a:t>
                      </a:r>
                    </a:p>
                  </a:txBody>
                  <a:tcPr marL="26434" marR="26434" marT="42294" marB="4229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패션소재</a:t>
                      </a:r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·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텍스타일 디자인 분야</a:t>
                      </a:r>
                    </a:p>
                  </a:txBody>
                  <a:tcPr marL="26434" marR="26434" marT="42294" marB="4229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5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패션디자이너</a:t>
                      </a:r>
                      <a:br>
                        <a:rPr lang="ko-KR" altLang="en-US" sz="1000" b="0">
                          <a:effectLst/>
                        </a:rPr>
                      </a:br>
                      <a:r>
                        <a:rPr lang="ko-KR" altLang="en-US" sz="1000" b="0">
                          <a:effectLst/>
                        </a:rPr>
                        <a:t>웨딩의상디자이너</a:t>
                      </a:r>
                      <a:r>
                        <a:rPr lang="en-US" altLang="ko-KR" sz="1000" b="0">
                          <a:effectLst/>
                        </a:rPr>
                        <a:t>(</a:t>
                      </a:r>
                      <a:r>
                        <a:rPr lang="ko-KR" altLang="en-US" sz="1000" b="0">
                          <a:effectLst/>
                        </a:rPr>
                        <a:t>한복</a:t>
                      </a:r>
                      <a:r>
                        <a:rPr lang="en-US" altLang="ko-KR" sz="1000" b="0">
                          <a:effectLst/>
                        </a:rPr>
                        <a:t>/</a:t>
                      </a:r>
                      <a:r>
                        <a:rPr lang="ko-KR" altLang="en-US" sz="1000" b="0">
                          <a:effectLst/>
                        </a:rPr>
                        <a:t>드레스</a:t>
                      </a:r>
                      <a:r>
                        <a:rPr lang="en-US" altLang="ko-KR" sz="1000" b="0">
                          <a:effectLst/>
                        </a:rPr>
                        <a:t>)</a:t>
                      </a:r>
                      <a:br>
                        <a:rPr lang="en-US" altLang="ko-KR" sz="1000" b="0">
                          <a:effectLst/>
                        </a:rPr>
                      </a:br>
                      <a:r>
                        <a:rPr lang="ko-KR" altLang="en-US" sz="1000" b="0">
                          <a:effectLst/>
                        </a:rPr>
                        <a:t>모델리스트</a:t>
                      </a:r>
                      <a:r>
                        <a:rPr lang="en-US" altLang="ko-KR" sz="1000" b="0">
                          <a:effectLst/>
                        </a:rPr>
                        <a:t>(</a:t>
                      </a:r>
                      <a:r>
                        <a:rPr lang="ko-KR" altLang="en-US" sz="1000" b="0">
                          <a:effectLst/>
                        </a:rPr>
                        <a:t>패터너</a:t>
                      </a:r>
                      <a:r>
                        <a:rPr lang="en-US" altLang="ko-KR" sz="1000" b="0">
                          <a:effectLst/>
                        </a:rPr>
                        <a:t>)</a:t>
                      </a:r>
                      <a:br>
                        <a:rPr lang="en-US" altLang="ko-KR" sz="1000" b="0">
                          <a:effectLst/>
                        </a:rPr>
                      </a:br>
                      <a:r>
                        <a:rPr lang="ko-KR" altLang="en-US" sz="1000" b="0">
                          <a:effectLst/>
                        </a:rPr>
                        <a:t>패션일러스트레이터</a:t>
                      </a:r>
                      <a:br>
                        <a:rPr lang="ko-KR" altLang="en-US" sz="1000" b="0">
                          <a:effectLst/>
                        </a:rPr>
                      </a:br>
                      <a:r>
                        <a:rPr lang="ko-KR" altLang="en-US" sz="1000" b="0">
                          <a:effectLst/>
                        </a:rPr>
                        <a:t>패션</a:t>
                      </a:r>
                      <a:r>
                        <a:rPr lang="en-US" altLang="ko-KR" sz="1000" b="0">
                          <a:effectLst/>
                        </a:rPr>
                        <a:t>CAD</a:t>
                      </a:r>
                      <a:r>
                        <a:rPr lang="ko-KR" altLang="en-US" sz="1000" b="0">
                          <a:effectLst/>
                        </a:rPr>
                        <a:t>디자이너</a:t>
                      </a:r>
                      <a:br>
                        <a:rPr lang="ko-KR" altLang="en-US" sz="1000" b="0">
                          <a:effectLst/>
                        </a:rPr>
                      </a:br>
                      <a:r>
                        <a:rPr lang="ko-KR" altLang="en-US" sz="1000" b="0">
                          <a:effectLst/>
                        </a:rPr>
                        <a:t>무대패션디자이너</a:t>
                      </a:r>
                      <a:r>
                        <a:rPr lang="en-US" altLang="ko-KR" sz="1000" b="0">
                          <a:effectLst/>
                        </a:rPr>
                        <a:t>(</a:t>
                      </a:r>
                      <a:r>
                        <a:rPr lang="ko-KR" altLang="en-US" sz="1000" b="0">
                          <a:effectLst/>
                        </a:rPr>
                        <a:t>연극</a:t>
                      </a:r>
                      <a:r>
                        <a:rPr lang="en-US" altLang="ko-KR" sz="1000" b="0">
                          <a:effectLst/>
                        </a:rPr>
                        <a:t>, </a:t>
                      </a:r>
                      <a:r>
                        <a:rPr lang="ko-KR" altLang="en-US" sz="1000" b="0">
                          <a:effectLst/>
                        </a:rPr>
                        <a:t>영화</a:t>
                      </a:r>
                      <a:r>
                        <a:rPr lang="en-US" altLang="ko-KR" sz="1000" b="0">
                          <a:effectLst/>
                        </a:rPr>
                        <a:t>)</a:t>
                      </a:r>
                      <a:br>
                        <a:rPr lang="en-US" altLang="ko-KR" sz="1000" b="0">
                          <a:effectLst/>
                        </a:rPr>
                      </a:br>
                      <a:r>
                        <a:rPr lang="ko-KR" altLang="en-US" sz="1000" b="0">
                          <a:effectLst/>
                        </a:rPr>
                        <a:t>방송의상디자이너 등</a:t>
                      </a:r>
                      <a:endParaRPr lang="ko-KR" altLang="en-US" sz="1000" b="0">
                        <a:effectLst/>
                        <a:latin typeface="Gulim" panose="020B0600000101010101" pitchFamily="50" charset="-127"/>
                        <a:ea typeface="Gulim" panose="020B0600000101010101" pitchFamily="50" charset="-127"/>
                      </a:endParaRPr>
                    </a:p>
                  </a:txBody>
                  <a:tcPr marL="26434" marR="10574" marT="31721" marB="1057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패션코디네이터</a:t>
                      </a:r>
                      <a:br>
                        <a:rPr lang="ko-KR" altLang="en-US" sz="1000" b="0">
                          <a:effectLst/>
                        </a:rPr>
                      </a:br>
                      <a:r>
                        <a:rPr lang="ko-KR" altLang="en-US" sz="1000" b="0">
                          <a:effectLst/>
                        </a:rPr>
                        <a:t>패션스타일리스트</a:t>
                      </a:r>
                      <a:r>
                        <a:rPr lang="en-US" altLang="ko-KR" sz="1000" b="0">
                          <a:effectLst/>
                        </a:rPr>
                        <a:t>,</a:t>
                      </a:r>
                      <a:br>
                        <a:rPr lang="en-US" altLang="ko-KR" sz="1000" b="0">
                          <a:effectLst/>
                        </a:rPr>
                      </a:br>
                      <a:r>
                        <a:rPr lang="ko-KR" altLang="en-US" sz="1000" b="0">
                          <a:effectLst/>
                        </a:rPr>
                        <a:t>연예인스타일리스트 등</a:t>
                      </a:r>
                    </a:p>
                  </a:txBody>
                  <a:tcPr marL="26434" marR="10574" marT="31721" marB="1057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dirty="0" err="1">
                          <a:effectLst/>
                        </a:rPr>
                        <a:t>텍스타일</a:t>
                      </a:r>
                      <a:r>
                        <a:rPr lang="ko-KR" altLang="en-US" sz="1000" b="0" dirty="0">
                          <a:effectLst/>
                        </a:rPr>
                        <a:t> 디자이너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en-US" altLang="ko-KR" sz="1000" b="0" dirty="0"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</a:rPr>
                        <a:t>패션 및 </a:t>
                      </a:r>
                      <a:r>
                        <a:rPr lang="ko-KR" altLang="en-US" sz="1000" b="0" dirty="0" err="1">
                          <a:effectLst/>
                        </a:rPr>
                        <a:t>리빙</a:t>
                      </a:r>
                      <a:r>
                        <a:rPr lang="ko-KR" altLang="en-US" sz="1000" b="0" dirty="0">
                          <a:effectLst/>
                        </a:rPr>
                        <a:t> 브랜드</a:t>
                      </a:r>
                      <a:r>
                        <a:rPr lang="en-US" altLang="ko-KR" sz="1000" b="0" dirty="0">
                          <a:effectLst/>
                        </a:rPr>
                        <a:t>)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패턴 디자이너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en-US" altLang="ko-KR" sz="1000" b="0" dirty="0"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</a:rPr>
                        <a:t>프린트 패턴</a:t>
                      </a:r>
                      <a:r>
                        <a:rPr lang="en-US" altLang="ko-KR" sz="1000" b="0" dirty="0">
                          <a:effectLst/>
                        </a:rPr>
                        <a:t>/</a:t>
                      </a:r>
                      <a:r>
                        <a:rPr lang="ko-KR" altLang="en-US" sz="1000" b="0" dirty="0">
                          <a:effectLst/>
                        </a:rPr>
                        <a:t>패션 그래픽</a:t>
                      </a:r>
                      <a:r>
                        <a:rPr lang="en-US" altLang="ko-KR" sz="1000" b="0" dirty="0">
                          <a:effectLst/>
                        </a:rPr>
                        <a:t>)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 err="1">
                          <a:effectLst/>
                        </a:rPr>
                        <a:t>텍스타일</a:t>
                      </a:r>
                      <a:r>
                        <a:rPr lang="ko-KR" altLang="en-US" sz="1000" b="0" dirty="0"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effectLst/>
                        </a:rPr>
                        <a:t>MD (</a:t>
                      </a:r>
                      <a:r>
                        <a:rPr lang="ko-KR" altLang="en-US" sz="1000" b="0" dirty="0">
                          <a:effectLst/>
                        </a:rPr>
                        <a:t>섬유무역회사</a:t>
                      </a:r>
                      <a:r>
                        <a:rPr lang="en-US" altLang="ko-KR" sz="1000" b="0" dirty="0">
                          <a:effectLst/>
                        </a:rPr>
                        <a:t>)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컬러리스트 </a:t>
                      </a:r>
                      <a:r>
                        <a:rPr lang="en-US" altLang="ko-KR" sz="1000" b="0" dirty="0"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</a:rPr>
                        <a:t>섬유무역회사</a:t>
                      </a:r>
                      <a:r>
                        <a:rPr lang="en-US" altLang="ko-KR" sz="1000" b="0" dirty="0">
                          <a:effectLst/>
                        </a:rPr>
                        <a:t>)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소재 디자이너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 err="1">
                          <a:effectLst/>
                        </a:rPr>
                        <a:t>꾸띄르</a:t>
                      </a:r>
                      <a:r>
                        <a:rPr lang="ko-KR" altLang="en-US" sz="1000" b="0" dirty="0">
                          <a:effectLst/>
                        </a:rPr>
                        <a:t> 소재 디자이너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패션 액세서리 디자이너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 err="1">
                          <a:effectLst/>
                        </a:rPr>
                        <a:t>텍스타일</a:t>
                      </a:r>
                      <a:r>
                        <a:rPr lang="ko-KR" altLang="en-US" sz="1000" b="0" dirty="0">
                          <a:effectLst/>
                        </a:rPr>
                        <a:t> 소품 브랜드 창업 등</a:t>
                      </a:r>
                    </a:p>
                  </a:txBody>
                  <a:tcPr marL="26434" marR="10574" marT="31721" marB="1057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1055688" y="2325133"/>
            <a:ext cx="27670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1000" b="1" dirty="0">
                <a:ea typeface="함초롬돋움" panose="02030504000101010101" pitchFamily="18" charset="-127"/>
              </a:rPr>
              <a:t>■ 패션디자인 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60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1055688" y="2261725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교과 과정표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11126" y="189954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282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9538" y="122326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2663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1126" y="3044128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kumimoji="0" lang="ko-KR" altLang="en-US" sz="500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</a:t>
            </a:r>
            <a:r>
              <a:rPr kumimoji="0" lang="ko-KR" altLang="en-US" sz="5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1126" y="366551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1126" y="4046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학생작품소개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공모전수상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1126" y="4427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재학생</a:t>
            </a:r>
            <a:r>
              <a:rPr kumimoji="0" lang="en-US" altLang="ko-KR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졸업생 인터뷰</a:t>
            </a:r>
            <a:endParaRPr kumimoji="0" lang="ko-KR" altLang="en-US" sz="8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39811"/>
              </p:ext>
            </p:extLst>
          </p:nvPr>
        </p:nvGraphicFramePr>
        <p:xfrm>
          <a:off x="1086514" y="2541281"/>
          <a:ext cx="5450263" cy="7521200"/>
        </p:xfrm>
        <a:graphic>
          <a:graphicData uri="http://schemas.openxmlformats.org/drawingml/2006/table">
            <a:tbl>
              <a:tblPr/>
              <a:tblGrid>
                <a:gridCol w="46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58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189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이수구분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학기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이수구분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학기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교과목명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학점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교과목명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학점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059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1">
                          <a:effectLst/>
                        </a:rPr>
                        <a:t>전필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패션디자인론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1">
                          <a:effectLst/>
                        </a:rPr>
                        <a:t>전필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의복과색채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1">
                          <a:effectLst/>
                        </a:rPr>
                        <a:t>전필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패션소재연구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1">
                          <a:effectLst/>
                        </a:rPr>
                        <a:t>전필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의복구성</a:t>
                      </a:r>
                      <a:r>
                        <a:rPr lang="en-US" altLang="ko-KR" sz="1000" b="0">
                          <a:effectLst/>
                        </a:rPr>
                        <a:t>Ⅰ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패션일러스트레이션</a:t>
                      </a:r>
                      <a:r>
                        <a:rPr lang="en-US" altLang="ko-KR" sz="1000" b="0">
                          <a:effectLst/>
                        </a:rPr>
                        <a:t>Ⅰ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패션일러스트레이션</a:t>
                      </a:r>
                      <a:r>
                        <a:rPr lang="en-US" altLang="ko-KR" sz="1000" b="0">
                          <a:effectLst/>
                        </a:rPr>
                        <a:t>Ⅱ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플랫패턴디자인</a:t>
                      </a:r>
                      <a:r>
                        <a:rPr lang="en-US" altLang="ko-KR" sz="1000" b="0">
                          <a:effectLst/>
                        </a:rPr>
                        <a:t>Ⅰ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패션이미지메이킹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교양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생활예절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dirty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교양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생활과컴퓨터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교양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영화예술의이해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교양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사진촬영과감상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059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1">
                          <a:effectLst/>
                        </a:rPr>
                        <a:t>전필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서양복식사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1">
                          <a:effectLst/>
                        </a:rPr>
                        <a:t>전필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한국의상구성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패션드레이핑</a:t>
                      </a:r>
                      <a:r>
                        <a:rPr lang="en-US" altLang="ko-KR" sz="1000" b="0">
                          <a:effectLst/>
                        </a:rPr>
                        <a:t>Ⅰ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패션머천다이징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패션디자인실습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패션악세서리디자인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컴퓨터패션디자인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텍스타일디자인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일선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뷰티트렌드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일선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복식문화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교양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생활과디자인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일선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사진과디자인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059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1">
                          <a:effectLst/>
                        </a:rPr>
                        <a:t>전필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패션마케팅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1">
                          <a:effectLst/>
                        </a:rPr>
                        <a:t>전필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테일러링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solidFill>
                            <a:srgbClr val="FF0000"/>
                          </a:solidFill>
                          <a:effectLst/>
                        </a:rPr>
                        <a:t>전선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solidFill>
                            <a:srgbClr val="FF0000"/>
                          </a:solidFill>
                          <a:effectLst/>
                        </a:rPr>
                        <a:t>남성복구성실습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특수소재의복제작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섬유조형실습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패션코디네이션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</a:t>
                      </a:r>
                      <a:r>
                        <a:rPr lang="en-US" sz="1000" b="0">
                          <a:effectLst/>
                        </a:rPr>
                        <a:t>CAD</a:t>
                      </a:r>
                      <a:r>
                        <a:rPr lang="ko-KR" altLang="en-US" sz="1000" b="0">
                          <a:effectLst/>
                        </a:rPr>
                        <a:t>실습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비주얼머천다이징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일선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세일즈프로모션전략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교양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코디네이트미학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교양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광고학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일선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사진학개론</a:t>
                      </a:r>
                      <a:r>
                        <a:rPr lang="en-US" altLang="ko-KR" sz="1000" b="0">
                          <a:effectLst/>
                        </a:rPr>
                        <a:t>Ⅰ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7059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4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학년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무대의상제작실습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패션컬렉션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패션스타일링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패션포트폴리오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패션프로모션기획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일선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패션유통론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의상사회심리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교양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경영학개론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일선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패션산업론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3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7059"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자격증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전공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의류기술사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45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l"/>
                      <a:r>
                        <a:rPr lang="ko-KR" altLang="en-US" sz="1000" b="0" dirty="0">
                          <a:effectLst/>
                        </a:rPr>
                        <a:t>일선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컬러리스트 산업기사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16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의류기사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20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정보처리 산업기사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16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섬유디자인 산업기사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16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컴퓨터활용능력 </a:t>
                      </a:r>
                      <a:r>
                        <a:rPr lang="en-US" altLang="ko-KR" sz="1000" b="0">
                          <a:effectLst/>
                        </a:rPr>
                        <a:t>1</a:t>
                      </a:r>
                      <a:r>
                        <a:rPr lang="ko-KR" altLang="en-US" sz="1000" b="0">
                          <a:effectLst/>
                        </a:rPr>
                        <a:t>급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14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양복산업기사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16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유통관리사 </a:t>
                      </a:r>
                      <a:r>
                        <a:rPr lang="en-US" altLang="ko-KR" sz="1000" b="0">
                          <a:effectLst/>
                        </a:rPr>
                        <a:t>2</a:t>
                      </a:r>
                      <a:r>
                        <a:rPr lang="ko-KR" altLang="en-US" sz="1000" b="0">
                          <a:effectLst/>
                        </a:rPr>
                        <a:t>급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10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패션디자인산업기사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16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컴퓨터활용능력 </a:t>
                      </a:r>
                      <a:r>
                        <a:rPr lang="en-US" altLang="ko-KR" sz="1000" b="0">
                          <a:effectLst/>
                        </a:rPr>
                        <a:t>2</a:t>
                      </a:r>
                      <a:r>
                        <a:rPr lang="ko-KR" altLang="en-US" sz="1000" b="0">
                          <a:effectLst/>
                        </a:rPr>
                        <a:t>급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6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한복산업기사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16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워드프로세서 </a:t>
                      </a:r>
                      <a:r>
                        <a:rPr lang="en-US" altLang="ko-KR" sz="1000" b="0">
                          <a:effectLst/>
                        </a:rPr>
                        <a:t>1</a:t>
                      </a:r>
                      <a:r>
                        <a:rPr lang="ko-KR" altLang="en-US" sz="1000" b="0">
                          <a:effectLst/>
                        </a:rPr>
                        <a:t>급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4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17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>
                          <a:effectLst/>
                        </a:rPr>
                        <a:t>패션머천다이징 산업기사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>
                          <a:effectLst/>
                        </a:rPr>
                        <a:t>16</a:t>
                      </a: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000" b="0">
                        <a:effectLst/>
                      </a:endParaRPr>
                    </a:p>
                  </a:txBody>
                  <a:tcPr marL="5591" marR="2236" marT="6709" marB="2236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318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총계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전공필수</a:t>
                      </a:r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과목 수</a:t>
                      </a:r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8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전공선택</a:t>
                      </a:r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과목 수</a:t>
                      </a:r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)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FFFF"/>
                          </a:solidFill>
                          <a:effectLst/>
                        </a:rPr>
                        <a:t>21</a:t>
                      </a:r>
                    </a:p>
                  </a:txBody>
                  <a:tcPr marL="5591" marR="5591" marT="8945" marB="894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023938" y="10043834"/>
            <a:ext cx="3393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붉은색으로 표기된 과목은 평가인정 예정과목입니다</a:t>
            </a:r>
            <a:r>
              <a:rPr lang="en-US" altLang="ko-KR" sz="1000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직사각형 17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278682"/>
              </p:ext>
            </p:extLst>
          </p:nvPr>
        </p:nvGraphicFramePr>
        <p:xfrm>
          <a:off x="1086514" y="1823633"/>
          <a:ext cx="5441678" cy="342519"/>
        </p:xfrm>
        <a:graphic>
          <a:graphicData uri="http://schemas.openxmlformats.org/drawingml/2006/table">
            <a:tbl>
              <a:tblPr/>
              <a:tblGrid>
                <a:gridCol w="111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74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111126" y="189954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282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9538" y="122326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2663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1126" y="3044128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kumimoji="0" lang="ko-KR" altLang="en-US" sz="500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</a:t>
            </a:r>
            <a:r>
              <a:rPr kumimoji="0" lang="ko-KR" altLang="en-US" sz="5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1126" y="366551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1126" y="4046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학생작품소개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공모전수상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1126" y="4427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재학생</a:t>
            </a:r>
            <a:r>
              <a:rPr kumimoji="0" lang="en-US" altLang="ko-KR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졸업생 인터뷰</a:t>
            </a:r>
            <a:endParaRPr kumimoji="0" lang="ko-KR" altLang="en-US" sz="8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055688" y="2404748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교과목 개요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55688" y="2663128"/>
            <a:ext cx="5472506" cy="11910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드로잉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조형예술의 근본이 되는 드로잉을 통하여 대상물에 대한 관찰력과 표현력 및 공간과 사물과의 관계를 파악하는 능력을 기르며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대상을 관찰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인식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묘사하는 과정을 연계시켜 드로잉의 개념을 이해한다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디스플레이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효율적인 구매를 위한 상품의 전시와 진열에 대하여 학습하고 인간과 디스플레이 대상의 주위 환경과의 유기적인 질서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조화를 도출할 수 있는 이론과 실제를 탐구한다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효율적인 구매를 위한 상품의 전시와 진열에 대하여 학습하고 인간과 디스플레이 대상의 주위 환경과의 유기적인 질서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조화를 도출할 수 있는 이론과 실제를 탐구한다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무대의상 제작실습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무대의상 디자인의 의미를 시대적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지역적으로 고찰하며 디자인의 실행과정을 실제적인 의상디자인의 방법과 제작방법을 학습하여 무대의상디자이너의 기초능력을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미학개론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미학의 기본 개념들과 주요이론을 각 부문별로 고찰하고 미와 미학적 사고의 여러 흐름을 연대적으로 살펴봄으로써 문화와 예술을 포함한 여러 분야에서 현대미학이 해결해야 할 과제와 문제점을 진단해 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사진촬영과 감상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사진 전반에 걸친 기초이론과 실제를 배우고 기존 작품의 해석을 통해 사진에 대한 이해를 돕는다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아울러 사진작품을 직접 제작해봄으로써 사진을 통해 제작자의 이상과 현실을 새로운 시각으로 바라보는 기회를 갖는다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생활과 컴퓨터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실생활에서 다양하게 활용되는 컴퓨터를 올바르게 이해하고 생활 속에서 컴퓨터를 효율적으로 이용하는 다양한 방법과 활용법을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서양복식사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복식의 기원에서 현대에 이르기까지 서양복식의 변천사를 각 시대의 문화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역사적 배경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착용된 의복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장식품 별로 살펴본다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시대적인 배경과 복식과의 관련성과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영향등에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대하여 연구하고 새로운 디자인 발상의 모티브로 디자인에 적극 활용토록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실용영어회화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영어의 발음 및 어휘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표현등의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기초적인 문법에서 독해에 이르기까지 영어 전반을 학습하고 실생활에서 활용 할 수 있는 영어 대화 및 문형연습을 통하여 청취와 회화를 동시에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한국의상구성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우리 고유 복식인 한복의 형태미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내용미를 살펴보고 형태와 색채에 있어서 시대적 감각을 지닌 한복을 구성할 수 있도록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의복과 색채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패션의 요소 중 하나인 색채와 의복과의 관계를 고찰하여 색채가 패션에 미치는 영향을 분석하고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이를 바탕으로 새로운 의상문화를 개척할 수 있는 창조적인 능력을 키운다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의복과 현대사회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인간문화의 대표적인 조형물로서의 의복에 대한 전반적인 개론을 학습하고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현대사회와 의복과의 관계를 재조명하며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이를 바탕으로 현대사회에 적합한 복식활동을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의복구성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평면재단에 의해 만들어진 의복이 입체인 인체에 착용되는 과정을 이해하고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의도하는 디자인을 정확히 표현하기 위한 패턴제작의 올바른 제도법과 봉제방법을 터득하여 좀 더 합리적인 봉제능력을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중국문화의 이해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중국의 역사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정치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풍습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언어 등을 중심적으로 살펴봄으로써 중국문화 전반을 이해한다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직물조직학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직물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원조직을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기초로 변화조직 등 직물의 조직구조를 이해하고 직물디자인 이론을 배우며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직물의 제작과정과 디자인방법을 배워 의복 제작의 기초가 되는 소재의 개발과 새로운 디자인 개발에 응용할 수 있도록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 패션 디자인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트랜드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분석과 상품기획과정에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Illustrator, Photoshop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기법 등 컴퓨터를 접목시켜 정보화 시대에 필요한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Fashion Portfolio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를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CAD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로 제작한다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테일러링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의복제작의 최고기술인 재킷 제작 과정으로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패턴제작 및 디자인응용과 창작을 병행하여 고급 의상디자인을 의복으로 제작할 수 있는 실력을 갖출 수 있도록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텍스타일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디자인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섬유시장 조사 및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트랜드분석을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토대로 패션분야의 직물디자인 현황을 파악하고 아이디어와 기법의 훈련을 통해 다양한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텍스타일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디자인 창출을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드레이핑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패션디자인의 아이디어를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차원적인 방법을 통해 신속히 재단할 수 있는 이론을 학습하고 실습함으로써 다양한 의상 디자인을 옷으로 제작할 수 있는 기초적인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패션디자인 요소와 원리를 학습하여 미적 표현감각을 패션에 적용할 수 있는 능력을 키우고 학습한 이론을 실제 패션디자인 업무에 활용할 수 있는 능력을 함양한다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디자인 실습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트랜드에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적합한 감각적인 패션디자인 창출을 위해 이미지를 창조적으로 시각화하여 디자인 요소를 종합해 표현하는 능력을 키우며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나아가 패션디자인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프리젠테이션의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기초를 습득한다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마케팅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의복의 상품화에 따른 복식산업의 기본개념 및 환경적인 요인을 파악하고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유행의 속성을 지닌 패션상품과 관련하여 상품과 소비자를 이해하며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상품의 기획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생산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판매 등의 과정을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머천다이징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패션머천다이징의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개념과 필요성을 이해하고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실제 패션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머천다이징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업무가 진행되는 과정에 따라 단계별로 구체적인 이론과 사례의 연구를 통해 산업현장지향적인 감각 배양을 목적으로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소재 연구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패션소재로 사용되는 다양한 섬유의 종류와 특징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용도에 대하여 학습함으로써 패션소재기획 시 소재의 선택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사용 및 관리를 보다 체계적이고 합리적으로 기획하고 사용할 수 있는 능력을 키운다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스타일링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스타일링의 구성요소인 패션 아이템의 활용으로 패션스타일링의 조화로운 기법을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익힘으로서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패션스타일리스트의 감각과 응용력을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이미지 </a:t>
            </a:r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메이킹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외모에 대한 이해 및 자신의 감성에 대한 선행 학습과 의상 착용의 미학적 방법 등의 연구를 중심으로 패션 이미지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메이킹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부문의 종사자로서의 전문가 자격을 갖추는 데 필요한 지식을 학습하고 자질을 함양한다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일러스트레이션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창의적인 디자인 전개를 위한 표현도구로 기초적인 인체의 포즈 및 디자인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컨셉에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따른 의상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착장법과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도식화법을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다양한 접근에 따른 디자인을 연구함으로써 디자인 개발 능력과 디자인 전개 방법을 키우는 것을 수업의 목표로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일러스트레이션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표현 방법으로서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각각 재료의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특성별로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표현법을 익혀서 다양한 소재 및 디자인을 자유자재로 표현할 수 있도록 확장된 패션일러스트의 표현능력을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트렌드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분석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트렌드를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종합적으로 분석하고 미래 패션 예측능력을 배양하여 패션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트렌드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변화에 반영되는 요소들을 이해하고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이미지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메이킹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및 상품 지식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브랜드 이미지를 소비자에게 전달할 수 있도록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포트폴리오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창출된 작품 및 디자인 프로젝트 결과를 자료로 정리하여 시각화하는 기법을 연구하며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수요자에게 결과물을 효과적으로 제시하고 전달할 수 있는 포트폴리오의 제작방법과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프리젠테이션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기법을 익힌다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플랫 패턴 디자인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인체의 구조를 이해하고 기초적인 패턴을 제작할 수 있도록 의복의 기본 아이템 에 대한 원형을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한국복식사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한국복식의 변천을 이해하고 복식의 일반적인 특징과 의복의 종류를 연구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고찰함으로써 한국복식 전반에 걸친 사항과 복식과 시대와의 상관성 및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영향등에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대하여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sz="8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직사각형 16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102790"/>
              </p:ext>
            </p:extLst>
          </p:nvPr>
        </p:nvGraphicFramePr>
        <p:xfrm>
          <a:off x="1086514" y="1823633"/>
          <a:ext cx="5441678" cy="342519"/>
        </p:xfrm>
        <a:graphic>
          <a:graphicData uri="http://schemas.openxmlformats.org/drawingml/2006/table">
            <a:tbl>
              <a:tblPr/>
              <a:tblGrid>
                <a:gridCol w="111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251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111126" y="189954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282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9538" y="122326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2663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1126" y="3044128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kumimoji="0" lang="ko-KR" altLang="en-US" sz="500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</a:t>
            </a:r>
            <a:r>
              <a:rPr kumimoji="0" lang="ko-KR" altLang="en-US" sz="5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1126" y="366551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1126" y="4046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학생작품소개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공모전수상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1126" y="4427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재학생</a:t>
            </a:r>
            <a:r>
              <a:rPr kumimoji="0" lang="en-US" altLang="ko-KR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졸업생 인터뷰</a:t>
            </a:r>
            <a:endParaRPr kumimoji="0" lang="ko-KR" altLang="en-US" sz="8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055688" y="2337990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자격증 정보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58423"/>
              </p:ext>
            </p:extLst>
          </p:nvPr>
        </p:nvGraphicFramePr>
        <p:xfrm>
          <a:off x="1055686" y="2663128"/>
          <a:ext cx="5602663" cy="609600"/>
        </p:xfrm>
        <a:graphic>
          <a:graphicData uri="http://schemas.openxmlformats.org/drawingml/2006/table">
            <a:tbl>
              <a:tblPr/>
              <a:tblGrid>
                <a:gridCol w="4908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내용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인정학점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전공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일선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055687" y="3360051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lang="ko-KR" altLang="en-US" sz="1000" dirty="0">
                <a:ea typeface="함초롬돋움" panose="02030504000101010101" pitchFamily="18" charset="-127"/>
              </a:rPr>
              <a:t>전공 학점인정과목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055687" y="7201684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lang="ko-KR" altLang="en-US" sz="1000" dirty="0">
                <a:ea typeface="함초롬돋움" panose="02030504000101010101" pitchFamily="18" charset="-127"/>
              </a:rPr>
              <a:t>일반선택 학점인정 과목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73138" y="10792447"/>
            <a:ext cx="58404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* 학사학위 </a:t>
            </a:r>
            <a:r>
              <a:rPr lang="ko-KR" altLang="en-US" sz="800" dirty="0"/>
              <a:t>취득 예정자는 총 </a:t>
            </a:r>
            <a:r>
              <a:rPr lang="en-US" altLang="ko-KR" sz="800" dirty="0"/>
              <a:t>3</a:t>
            </a:r>
            <a:r>
              <a:rPr lang="ko-KR" altLang="en-US" sz="800" dirty="0"/>
              <a:t>개의 자격증을 학점으로 인정받을 수 있습니다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ko-KR" altLang="en-US" sz="800" dirty="0"/>
              <a:t>전공필수 학점으로 인정되는 자격증은 최대 </a:t>
            </a:r>
            <a:r>
              <a:rPr lang="en-US" altLang="ko-KR" sz="800" dirty="0"/>
              <a:t>2</a:t>
            </a:r>
            <a:r>
              <a:rPr lang="ko-KR" altLang="en-US" sz="800" dirty="0"/>
              <a:t>개</a:t>
            </a:r>
            <a:r>
              <a:rPr lang="en-US" altLang="ko-KR" sz="800" dirty="0"/>
              <a:t>, </a:t>
            </a:r>
            <a:r>
              <a:rPr lang="ko-KR" altLang="en-US" sz="800" dirty="0"/>
              <a:t>일반선택 학점으로 인정되는 자격증은 최대 </a:t>
            </a:r>
            <a:r>
              <a:rPr lang="en-US" altLang="ko-KR" sz="800" dirty="0"/>
              <a:t>1</a:t>
            </a:r>
            <a:r>
              <a:rPr lang="ko-KR" altLang="en-US" sz="800" dirty="0"/>
              <a:t>개입니다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동일직무</a:t>
            </a:r>
            <a:r>
              <a:rPr lang="en-US" altLang="ko-KR" sz="800" dirty="0"/>
              <a:t>(</a:t>
            </a:r>
            <a:r>
              <a:rPr lang="ko-KR" altLang="en-US" sz="800" dirty="0" err="1"/>
              <a:t>대분류</a:t>
            </a:r>
            <a:r>
              <a:rPr lang="en-US" altLang="ko-KR" sz="800" dirty="0"/>
              <a:t>-</a:t>
            </a:r>
            <a:r>
              <a:rPr lang="ko-KR" altLang="en-US" sz="800" dirty="0"/>
              <a:t>중분류</a:t>
            </a:r>
            <a:r>
              <a:rPr lang="en-US" altLang="ko-KR" sz="800" dirty="0"/>
              <a:t>-</a:t>
            </a:r>
            <a:r>
              <a:rPr lang="ko-KR" altLang="en-US" sz="800" dirty="0"/>
              <a:t>직무번호 동일</a:t>
            </a:r>
            <a:r>
              <a:rPr lang="en-US" altLang="ko-KR" sz="800" dirty="0"/>
              <a:t>)</a:t>
            </a:r>
            <a:r>
              <a:rPr lang="ko-KR" altLang="en-US" sz="800" dirty="0"/>
              <a:t>내에 속하는 자격증은 여러 개를 취득하여도 학생이 선택하는 </a:t>
            </a:r>
            <a:r>
              <a:rPr lang="en-US" altLang="ko-KR" sz="800" dirty="0"/>
              <a:t>1</a:t>
            </a:r>
            <a:r>
              <a:rPr lang="ko-KR" altLang="en-US" sz="800" dirty="0"/>
              <a:t>개의 자격에 대해서만</a:t>
            </a:r>
            <a:br>
              <a:rPr lang="ko-KR" altLang="en-US" sz="800" dirty="0"/>
            </a:br>
            <a:r>
              <a:rPr lang="ko-KR" altLang="en-US" sz="800" dirty="0"/>
              <a:t>학점인정이 가능하니 주의하시기 바랍니다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예</a:t>
            </a:r>
            <a:r>
              <a:rPr lang="en-US" altLang="ko-KR" sz="800" dirty="0"/>
              <a:t>) </a:t>
            </a:r>
            <a:r>
              <a:rPr lang="ko-KR" altLang="en-US" sz="800" dirty="0"/>
              <a:t>컴퓨터활용능력과 워드프로세서 </a:t>
            </a:r>
            <a:r>
              <a:rPr lang="en-US" altLang="ko-KR" sz="800" dirty="0"/>
              <a:t>1</a:t>
            </a:r>
            <a:r>
              <a:rPr lang="ko-KR" altLang="en-US" sz="800" dirty="0"/>
              <a:t>급은 동일직무자격으로 </a:t>
            </a:r>
            <a:r>
              <a:rPr lang="en-US" altLang="ko-KR" sz="800" dirty="0"/>
              <a:t>1</a:t>
            </a:r>
            <a:r>
              <a:rPr lang="ko-KR" altLang="en-US" sz="800" dirty="0"/>
              <a:t>개만 인정됨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</a:t>
            </a:r>
            <a:br>
              <a:rPr lang="ko-KR" altLang="en-US" sz="800" dirty="0"/>
            </a:br>
            <a:r>
              <a:rPr lang="ko-KR" altLang="en-US" sz="800" dirty="0"/>
              <a:t>학점환산표는 자격 취득 시기 및 학점인정 신청 접수 시기 등에 따라 다르게 계산될 수 있으므로 정확한 인정학점은</a:t>
            </a:r>
            <a:br>
              <a:rPr lang="ko-KR" altLang="en-US" sz="800" dirty="0"/>
            </a:br>
            <a:r>
              <a:rPr lang="ko-KR" altLang="en-US" sz="800" dirty="0"/>
              <a:t>국가평생교육진흥원의 공지를 따르시기 바랍니다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자격증</a:t>
            </a:r>
            <a:br>
              <a:rPr lang="ko-KR" altLang="en-US" sz="800" dirty="0"/>
            </a:br>
            <a:r>
              <a:rPr lang="ko-KR" altLang="en-US" sz="800" dirty="0"/>
              <a:t>취득 후 학점인정신청은 학생 개인별로 진행해야 하며 자세한 내용은 </a:t>
            </a:r>
            <a:r>
              <a:rPr lang="ko-KR" altLang="en-US" sz="800" dirty="0" err="1"/>
              <a:t>학점은행제</a:t>
            </a:r>
            <a:r>
              <a:rPr lang="ko-KR" altLang="en-US" sz="800" dirty="0"/>
              <a:t> </a:t>
            </a:r>
            <a:r>
              <a:rPr lang="ko-KR" altLang="en-US" sz="800" dirty="0" err="1"/>
              <a:t>콜센터</a:t>
            </a:r>
            <a:r>
              <a:rPr lang="en-US" altLang="ko-KR" sz="800" dirty="0"/>
              <a:t>(1600-0400)</a:t>
            </a:r>
            <a:r>
              <a:rPr lang="ko-KR" altLang="en-US" sz="800" dirty="0"/>
              <a:t>에 문의하시기 바랍니다</a:t>
            </a:r>
            <a:r>
              <a:rPr lang="en-US" altLang="ko-KR" sz="800" dirty="0" smtClean="0"/>
              <a:t>.</a:t>
            </a:r>
            <a:endParaRPr lang="en-US" altLang="ko-KR" sz="800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40548"/>
              </p:ext>
            </p:extLst>
          </p:nvPr>
        </p:nvGraphicFramePr>
        <p:xfrm>
          <a:off x="1055687" y="3707354"/>
          <a:ext cx="5602663" cy="3418772"/>
        </p:xfrm>
        <a:graphic>
          <a:graphicData uri="http://schemas.openxmlformats.org/drawingml/2006/table">
            <a:tbl>
              <a:tblPr/>
              <a:tblGrid>
                <a:gridCol w="120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5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dirty="0">
                          <a:effectLst/>
                        </a:rPr>
                        <a:t>자격증명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의류기술사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45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 dirty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게임제작개론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게임그래픽 디자인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게임그래픽 제작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그래픽 디자인론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게임프로그래밍학 전공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의류기사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20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색채심리</a:t>
                      </a:r>
                      <a:r>
                        <a:rPr lang="en-US" altLang="ko-KR" sz="700" b="0">
                          <a:effectLst/>
                        </a:rPr>
                        <a:t>·</a:t>
                      </a:r>
                      <a:r>
                        <a:rPr lang="ko-KR" altLang="en-US" sz="700" b="0">
                          <a:effectLst/>
                        </a:rPr>
                        <a:t>마케팅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색채디자인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색채관리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색채지각론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색채체계론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산업디자인 전공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섬유디자인 산업기사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16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멀티미디어개론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멀티미디어기획및디자인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멀티미디어저작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멀티미디어제작기술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전자계산학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멀티미디어학 전공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양복 산업기사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16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색채디자인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색채관리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색채심리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색채지각의이해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색채체계의이해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산업디자인 전공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dirty="0">
                          <a:effectLst/>
                        </a:rPr>
                        <a:t>패션디자인 산업기사</a:t>
                      </a:r>
                      <a:endParaRPr lang="ko-KR" altLang="en-US" sz="700" b="0" dirty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16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인쇄 및 사진기법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시각디자인론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시각디자인실무이론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색채학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한복 산업기사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16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인쇄 및 사진기법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시각디자인론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시각디자인실무이론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색채학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패션머천다이징 산업기사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16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인쇄 및 사진기법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시각디자인론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시각디자인실무이론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색채학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503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dirty="0">
                          <a:effectLst/>
                        </a:rPr>
                        <a:t>관련전공</a:t>
                      </a:r>
                      <a:r>
                        <a:rPr lang="en-US" altLang="ko-KR" sz="700" b="0" dirty="0">
                          <a:effectLst/>
                        </a:rPr>
                        <a:t>(</a:t>
                      </a:r>
                      <a:r>
                        <a:rPr lang="ko-KR" altLang="en-US" sz="700" b="0" dirty="0">
                          <a:effectLst/>
                        </a:rPr>
                        <a:t>학사</a:t>
                      </a:r>
                      <a:r>
                        <a:rPr lang="en-US" altLang="ko-KR" sz="700" b="0" dirty="0">
                          <a:effectLst/>
                        </a:rPr>
                        <a:t>)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dirty="0" err="1">
                          <a:effectLst/>
                        </a:rPr>
                        <a:t>시각디자인학</a:t>
                      </a:r>
                      <a:r>
                        <a:rPr lang="ko-KR" altLang="en-US" sz="700" b="0" dirty="0">
                          <a:effectLst/>
                        </a:rPr>
                        <a:t> 전공</a:t>
                      </a:r>
                    </a:p>
                  </a:txBody>
                  <a:tcPr marL="9637" marR="3855" marT="11564" marB="385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577222"/>
              </p:ext>
            </p:extLst>
          </p:nvPr>
        </p:nvGraphicFramePr>
        <p:xfrm>
          <a:off x="1032079" y="7447905"/>
          <a:ext cx="5626271" cy="3221799"/>
        </p:xfrm>
        <a:graphic>
          <a:graphicData uri="http://schemas.openxmlformats.org/drawingml/2006/table">
            <a:tbl>
              <a:tblPr/>
              <a:tblGrid>
                <a:gridCol w="1205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컬러리스트 산업기사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16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한국산업인력공단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색채디자인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색채관리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색채심리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색채지각의이해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색채체계의이해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시각디자인학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산업디자인 전공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유통관리사 </a:t>
                      </a:r>
                      <a:r>
                        <a:rPr lang="en-US" altLang="ko-KR" sz="700" b="1">
                          <a:effectLst/>
                        </a:rPr>
                        <a:t>2</a:t>
                      </a:r>
                      <a:r>
                        <a:rPr lang="ko-KR" altLang="en-US" sz="700" b="1">
                          <a:effectLst/>
                        </a:rPr>
                        <a:t>급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10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 dirty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대한상공회의소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상권분석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유통마케팅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유통정보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유통물류일반관리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전자계산학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컴퓨터공학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정보통신공학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멀티미디어학 전공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컴퓨터활용능력 </a:t>
                      </a:r>
                      <a:r>
                        <a:rPr lang="en-US" altLang="ko-KR" sz="700" b="1">
                          <a:effectLst/>
                        </a:rPr>
                        <a:t>1</a:t>
                      </a:r>
                      <a:r>
                        <a:rPr lang="ko-KR" altLang="en-US" sz="700" b="1">
                          <a:effectLst/>
                        </a:rPr>
                        <a:t>급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14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dirty="0">
                          <a:effectLst/>
                        </a:rPr>
                        <a:t>대한상공회의소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컴퓨터 일반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스프레드시트 일반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데이터베이스 일반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전자계산학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컴퓨터공학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정보통신공학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멀티미디어학 전공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컴퓨터활용능력 </a:t>
                      </a:r>
                      <a:r>
                        <a:rPr lang="en-US" altLang="ko-KR" sz="700" b="1">
                          <a:effectLst/>
                        </a:rPr>
                        <a:t>2</a:t>
                      </a:r>
                      <a:r>
                        <a:rPr lang="ko-KR" altLang="en-US" sz="700" b="1">
                          <a:effectLst/>
                        </a:rPr>
                        <a:t>급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6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대한상공회의소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컴퓨터 일반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스프레드시트 일반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02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전자계산학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컴퓨터공학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정보통신공학 전공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멀티미디어학 전공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자격증명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>
                          <a:effectLst/>
                        </a:rPr>
                        <a:t>워드프로세서 </a:t>
                      </a:r>
                      <a:r>
                        <a:rPr lang="en-US" altLang="ko-KR" sz="700" b="1">
                          <a:effectLst/>
                        </a:rPr>
                        <a:t>1</a:t>
                      </a:r>
                      <a:r>
                        <a:rPr lang="ko-KR" altLang="en-US" sz="700" b="1">
                          <a:effectLst/>
                        </a:rPr>
                        <a:t>급</a:t>
                      </a:r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4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040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발급기관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대한상공회의소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/>
                      <a:endParaRPr lang="ko-KR" altLang="en-US" sz="700" b="0">
                        <a:effectLst/>
                      </a:endParaRP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시험과목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>
                          <a:effectLst/>
                        </a:rPr>
                        <a:t>PC</a:t>
                      </a:r>
                      <a:r>
                        <a:rPr lang="ko-KR" altLang="en-US" sz="700" b="0">
                          <a:effectLst/>
                        </a:rPr>
                        <a:t>운영체제</a:t>
                      </a:r>
                      <a:r>
                        <a:rPr lang="en-US" altLang="ko-KR" sz="700" b="0">
                          <a:effectLst/>
                        </a:rPr>
                        <a:t>, </a:t>
                      </a:r>
                      <a:r>
                        <a:rPr lang="ko-KR" altLang="en-US" sz="700" b="0">
                          <a:effectLst/>
                        </a:rPr>
                        <a:t>워드프로세싱 용어 및 기능</a:t>
                      </a:r>
                      <a:r>
                        <a:rPr lang="en-US" altLang="ko-KR" sz="700" b="0">
                          <a:effectLst/>
                        </a:rPr>
                        <a:t>, PC</a:t>
                      </a:r>
                      <a:r>
                        <a:rPr lang="ko-KR" altLang="en-US" sz="700" b="0">
                          <a:effectLst/>
                        </a:rPr>
                        <a:t>기본상식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53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>
                          <a:effectLst/>
                        </a:rPr>
                        <a:t>관련전공</a:t>
                      </a:r>
                      <a:br>
                        <a:rPr lang="ko-KR" altLang="en-US" sz="700" b="0">
                          <a:effectLst/>
                        </a:rPr>
                      </a:br>
                      <a:r>
                        <a:rPr lang="en-US" altLang="ko-KR" sz="700" b="0">
                          <a:effectLst/>
                        </a:rPr>
                        <a:t>(</a:t>
                      </a:r>
                      <a:r>
                        <a:rPr lang="ko-KR" altLang="en-US" sz="700" b="0">
                          <a:effectLst/>
                        </a:rPr>
                        <a:t>학사</a:t>
                      </a:r>
                      <a:r>
                        <a:rPr lang="en-US" altLang="ko-KR" sz="700" b="0">
                          <a:effectLst/>
                        </a:rPr>
                        <a:t>)</a:t>
                      </a:r>
                    </a:p>
                  </a:txBody>
                  <a:tcPr marL="13526" marR="5411" marT="16232" marB="541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25971" marR="25971" marT="12985" marB="1298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직사각형 32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741954"/>
              </p:ext>
            </p:extLst>
          </p:nvPr>
        </p:nvGraphicFramePr>
        <p:xfrm>
          <a:off x="1086514" y="1823633"/>
          <a:ext cx="5441678" cy="342519"/>
        </p:xfrm>
        <a:graphic>
          <a:graphicData uri="http://schemas.openxmlformats.org/drawingml/2006/table">
            <a:tbl>
              <a:tblPr/>
              <a:tblGrid>
                <a:gridCol w="111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 분야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92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17945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5756836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패션디자인 ∙패션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8544318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8544318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6642795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665694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현장 경험이 풍부한 교수진의 지도하에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의상학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전반에 걸친 이론과 실기를 병행 학습함으로써 패션산업에서 요구하는 차별화된 감각과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개성있는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패션을 창조할 수 있는 창의적인 디자이너를 길러낸다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093788" y="2600175"/>
            <a:ext cx="28559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취득가능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7777" y="2846396"/>
            <a:ext cx="56522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패션디자인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패션머천다이징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섬유디자인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양복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의류기사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의류기술사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한복산업기사 등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111126" y="189954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2282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538" y="122326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1126" y="2663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1126" y="3044128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kumimoji="0" lang="ko-KR" altLang="en-US" sz="500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</a:t>
            </a:r>
            <a:r>
              <a:rPr kumimoji="0" lang="ko-KR" altLang="en-US" sz="5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11126" y="366551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11126" y="4046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학생작품소개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공모전수상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11126" y="4427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재학생</a:t>
            </a:r>
            <a:r>
              <a:rPr kumimoji="0" lang="en-US" altLang="ko-KR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졸업생 인터뷰</a:t>
            </a:r>
            <a:endParaRPr kumimoji="0" lang="ko-KR" altLang="en-US" sz="8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1093788" y="4125576"/>
            <a:ext cx="28559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7777" y="4371797"/>
            <a:ext cx="56522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패션디자이너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웨딩의상디자이너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한복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드레스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모델리스트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패터너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패션일러스트레이터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CAD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디자이너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무대패션디자이너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연극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방송의상디자이너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0937" y="3150081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8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실내디자인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11126" y="3057241"/>
            <a:ext cx="906462" cy="49820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11126" y="356343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11126" y="3931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11126" y="4312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전공연계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329882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55688" y="2576103"/>
            <a:ext cx="56026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 진출분야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디자인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스타일리스트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코디네이터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공간색채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공간디자인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프로덕트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벽지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패브릭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카펫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오브제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욕실제품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도어와 창호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</a:t>
            </a:r>
          </a:p>
          <a:p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 진출분야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가구디자인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주방가구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사무가구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소품 상품기획</a:t>
            </a:r>
          </a:p>
          <a:p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 진출분야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인터렉티브기업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미술감독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아트디렉터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환경디자인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설치미술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전시디자인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영화미술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연극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무대디자인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방송세트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프로모션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웨딩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컨벤션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세미나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CF,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오페라 등의 공간연출</a:t>
            </a:r>
          </a:p>
          <a:p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>
                <a:solidFill>
                  <a:srgbClr val="0060A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진출할 수 있는 분야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건축설계사무소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조경디자인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 조명디자인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백화점 및 브랜드디스플레이회사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VMD(visual merchandising)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직사각형 19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225128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435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5756836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패션스타일링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8544318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8544318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6642795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665694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종합적으로 예측하여 컨설팅부터 패션현장을 총괄할 수 있는 스타일링 전문가를 양성하기 위해 패션디자인 기초에 더하여 컬러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코디네이션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패션이미지메이킹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등을 집중적으로 연구한다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093788" y="2600175"/>
            <a:ext cx="28559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취득가능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7777" y="2846396"/>
            <a:ext cx="56522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패션디자인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패션머천다이징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섬유디자인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양복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의류기사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의류기술사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한복산업기사 등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111126" y="189954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2282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538" y="122326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1126" y="2663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1126" y="3044128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kumimoji="0" lang="ko-KR" altLang="en-US" sz="500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</a:t>
            </a:r>
            <a:r>
              <a:rPr kumimoji="0" lang="ko-KR" altLang="en-US" sz="5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11126" y="366551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11126" y="4046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학생작품소개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공모전수상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11126" y="4427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재학생</a:t>
            </a:r>
            <a:r>
              <a:rPr kumimoji="0" lang="en-US" altLang="ko-KR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졸업생 인터뷰</a:t>
            </a:r>
            <a:endParaRPr kumimoji="0" lang="ko-KR" altLang="en-US" sz="8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1093788" y="4125576"/>
            <a:ext cx="28559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7777" y="4371797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패션코디네이터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패션스타일리스트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연예인스타일리스트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0937" y="3289336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743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lang="ko-KR" altLang="en-US" sz="12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텍스타일</a:t>
            </a:r>
            <a:r>
              <a:rPr lang="ko-KR" altLang="en-US" sz="12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텍스타일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5756836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패션소재∙</a:t>
            </a:r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텍스타일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디자인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8165159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8544318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8544318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6642795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665694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드로잉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위빙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니팅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등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텍스타일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디자인의 기초 과정부터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프린팅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레이저커팅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텍스타일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CAD, SP/DTP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기술을 활용한 심화 과정까지 실무 위주 교육을 통해 전문적인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텍스타일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디자이너를 양성한다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093788" y="2600175"/>
            <a:ext cx="28559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취득가능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7777" y="2846396"/>
            <a:ext cx="56522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패션디자인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패션머천다이징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섬유디자인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양복 산업기사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의류기사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의류기술사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한복산업기사 등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111126" y="189954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2282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538" y="122326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1126" y="266312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1126" y="3044128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∙패션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패션스타일링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패션소재∙</a:t>
            </a:r>
            <a:r>
              <a:rPr kumimoji="0" lang="ko-KR" altLang="en-US" sz="500" kern="0" spc="-1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</a:t>
            </a:r>
            <a:r>
              <a:rPr kumimoji="0" lang="ko-KR" altLang="en-US" sz="5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스타일</a:t>
            </a:r>
            <a:r>
              <a:rPr kumimoji="0" lang="ko-KR" altLang="en-US" sz="5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11126" y="366551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11126" y="4046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학생작품소개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공모전수상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11126" y="442751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재학생</a:t>
            </a:r>
            <a:r>
              <a:rPr kumimoji="0" lang="en-US" altLang="ko-KR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8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졸업생 인터뷰</a:t>
            </a:r>
            <a:endParaRPr kumimoji="0" lang="ko-KR" altLang="en-US" sz="8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1093788" y="4125576"/>
            <a:ext cx="28559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7777" y="4371797"/>
            <a:ext cx="56522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텍스타일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디자이너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 및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리빙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브랜드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디자이너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프린트 패턴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 그래픽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텍스타일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MD 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섬유무역회사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컬러리스트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섬유무역회사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소재 디자이너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꾸띄르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소재 디자이너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 액세서리 디자이너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텍스타일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소품 브랜드 창업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0937" y="3418507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781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2584" y="4376420"/>
            <a:ext cx="5132832" cy="15849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패션비즈니스</a:t>
            </a:r>
          </a:p>
        </p:txBody>
      </p:sp>
    </p:spTree>
    <p:extLst>
      <p:ext uri="{BB962C8B-B14F-4D97-AF65-F5344CB8AC3E}">
        <p14:creationId xmlns:p14="http://schemas.microsoft.com/office/powerpoint/2010/main" val="3421303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패션비즈니스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1055688" y="2493412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전공소개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55688" y="2739633"/>
            <a:ext cx="56026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한성대학교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한디원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패션비즈니스는 급변하는 시대에 발 빠르게 적응할 수 있는 창의적 패션인재를 양성하기 위한 패션관련 전공입니다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현시대의 패션산업은 과거와 차별화 된 다양한 채널을 통해 이루어지고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인터넷을 기반으로 하는 패션 비즈니스는 이미 고성장의 궤도에 올라섰으며 모바일을 활용한 패션 비즈니스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해외시장을 타깃으로 한 패션 비즈니스가 성장세에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규모면에서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대기업 위주의 패션사업 뿐 아니라 개인이나 소자본을 기반으로 한 비즈니스 등 다양한 형태로 이루어지고 있는 실정입니다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현재 패션시장은 </a:t>
            </a:r>
            <a:r>
              <a:rPr lang="en-US" altLang="ko-KR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Ddesigner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 개념을 뛰어넘어 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Creative Director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개념의 인재를 요구하고 있어 보다 창의적인 사고를 통해 조화로운 미를 창조해 나가야 합니다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한디원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패션비즈니스전공은 이러한 변화에 민감하게 대처할 수 있는 패션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MD, 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VMD,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패션바이어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마케터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디렉터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에디터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크리에티브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디렉터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 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인터넷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/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모바일 패션창업주를 양성하는 체계적인 교육시스템을 갖추고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489732"/>
              </p:ext>
            </p:extLst>
          </p:nvPr>
        </p:nvGraphicFramePr>
        <p:xfrm>
          <a:off x="1017589" y="1868057"/>
          <a:ext cx="5510602" cy="342519"/>
        </p:xfrm>
        <a:graphic>
          <a:graphicData uri="http://schemas.openxmlformats.org/drawingml/2006/table">
            <a:tbl>
              <a:tblPr/>
              <a:tblGrid>
                <a:gridCol w="90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교과과정표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산학협력기업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 bwMode="auto">
          <a:xfrm>
            <a:off x="82739" y="1883709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2739" y="2266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151" y="1207434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2739" y="2647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2739" y="3028297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2739" y="364968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 및 작품소개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739" y="4030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실무산학협력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/MOU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82739" y="4411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1055688" y="4811481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전공목표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55688" y="5057702"/>
            <a:ext cx="56026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비즈니스전공은 급변하는 사회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문화와 끊임없이 소통하고 발전하여 시대를 앞서가는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나아가 소비자의 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Needs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를 역으로 끌어내어 늘 새로운 스타일을 창조 할 수 있는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토탈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패션 전문인 양성 및 패션계 곳곳에서 스페셜리스트로 일할 수 있는 역동적인 주역 양성을 목표로 합니다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따라서 세부전공별 체계적이고 효율적인 교과과정 및 교과내용을 통한 정확한 내용의 학습과 현업에 계신 교수님을 통해 실무경험 및 프로젝트수업을 강화함으로써 시대의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트렌드와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전문성이 강화된 교육을 실시하여 졸업 후 바로 해당 분야에서 뛰어난 능력을 발휘 할 수 있는 전문인을 배출하고 있습니다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1055688" y="6794448"/>
            <a:ext cx="26400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취득가능 자격증 및 </a:t>
            </a:r>
            <a:r>
              <a:rPr lang="ko-KR" altLang="en-US" sz="1000" b="1" dirty="0" err="1">
                <a:ea typeface="함초롬돋움" panose="02030504000101010101" pitchFamily="18" charset="-127"/>
              </a:rPr>
              <a:t>취득학위명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55689" y="7040669"/>
            <a:ext cx="4227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000" dirty="0" err="1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패션머천다이징산업기사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의류기사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섬유디자인산업기사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양복산업기사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의류기술사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컬러리스트산업기사</a:t>
            </a:r>
            <a:endParaRPr lang="ko-KR" altLang="en-US" sz="1000" dirty="0">
              <a:solidFill>
                <a:srgbClr val="444444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한성대학교</a:t>
            </a:r>
            <a:r>
              <a:rPr lang="ko-KR" altLang="en-US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의류학사 학위</a:t>
            </a:r>
            <a:r>
              <a:rPr lang="en-US" altLang="ko-KR" sz="1000" b="1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000" b="1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의류패션산업전공</a:t>
            </a:r>
            <a:r>
              <a:rPr lang="en-US" altLang="ko-KR" sz="1000" b="1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endParaRPr lang="ko-KR" altLang="en-US" sz="10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036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864389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패션비즈니스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64470"/>
              </p:ext>
            </p:extLst>
          </p:nvPr>
        </p:nvGraphicFramePr>
        <p:xfrm>
          <a:off x="1017589" y="1868057"/>
          <a:ext cx="5510602" cy="342519"/>
        </p:xfrm>
        <a:graphic>
          <a:graphicData uri="http://schemas.openxmlformats.org/drawingml/2006/table">
            <a:tbl>
              <a:tblPr/>
              <a:tblGrid>
                <a:gridCol w="90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교과과정표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산학협력기업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 bwMode="auto">
          <a:xfrm>
            <a:off x="82739" y="1883709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2739" y="2266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151" y="1207434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2739" y="2647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2739" y="3028297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2739" y="364968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 및 작품소개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739" y="4030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실무산학협력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/MOU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82739" y="4411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055688" y="2386709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패션비즈니스 전공 진출 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263282"/>
              </p:ext>
            </p:extLst>
          </p:nvPr>
        </p:nvGraphicFramePr>
        <p:xfrm>
          <a:off x="1055688" y="2647297"/>
          <a:ext cx="5694363" cy="1566783"/>
        </p:xfrm>
        <a:graphic>
          <a:graphicData uri="http://schemas.openxmlformats.org/drawingml/2006/table">
            <a:tbl>
              <a:tblPr/>
              <a:tblGrid>
                <a:gridCol w="1898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패션마케팅</a:t>
                      </a:r>
                    </a:p>
                  </a:txBody>
                  <a:tcPr marL="40663" marR="40663" marT="65061" marB="65061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패션기획</a:t>
                      </a:r>
                      <a:r>
                        <a:rPr lang="en-US" altLang="ko-KR" sz="1000" b="1">
                          <a:solidFill>
                            <a:srgbClr val="FFFFFF"/>
                          </a:solidFill>
                          <a:effectLst/>
                        </a:rPr>
                        <a:t>·</a:t>
                      </a:r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연출</a:t>
                      </a:r>
                    </a:p>
                  </a:txBody>
                  <a:tcPr marL="40663" marR="40663" marT="65061" marB="65061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패션창업</a:t>
                      </a:r>
                    </a:p>
                  </a:txBody>
                  <a:tcPr marL="40663" marR="40663" marT="65061" marB="65061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effectLst/>
                        </a:rPr>
                        <a:t>패션 </a:t>
                      </a:r>
                      <a:r>
                        <a:rPr lang="ko-KR" altLang="en-US" sz="1000" b="0" dirty="0" err="1">
                          <a:effectLst/>
                        </a:rPr>
                        <a:t>머천다이저</a:t>
                      </a:r>
                      <a:r>
                        <a:rPr lang="en-US" altLang="ko-KR" sz="1000" b="0" dirty="0">
                          <a:effectLst/>
                        </a:rPr>
                        <a:t>(MD)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 err="1">
                          <a:effectLst/>
                        </a:rPr>
                        <a:t>비주얼</a:t>
                      </a:r>
                      <a:r>
                        <a:rPr lang="ko-KR" altLang="en-US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 err="1">
                          <a:effectLst/>
                        </a:rPr>
                        <a:t>머천다이저</a:t>
                      </a:r>
                      <a:r>
                        <a:rPr lang="en-US" altLang="ko-KR" sz="1000" b="0" dirty="0">
                          <a:effectLst/>
                        </a:rPr>
                        <a:t>(VMD)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패션 바이어</a:t>
                      </a:r>
                      <a:r>
                        <a:rPr lang="en-US" altLang="ko-KR" sz="1000" b="0" dirty="0">
                          <a:effectLst/>
                        </a:rPr>
                        <a:t>(RMD)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 err="1">
                          <a:effectLst/>
                        </a:rPr>
                        <a:t>샵마스터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브랜드 매니저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패션유통관리사 등</a:t>
                      </a:r>
                    </a:p>
                  </a:txBody>
                  <a:tcPr marL="40663" marR="16265" marT="48796" marB="1626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패션 디렉터</a:t>
                      </a:r>
                      <a:r>
                        <a:rPr lang="en-US" altLang="ko-KR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, </a:t>
                      </a:r>
                      <a: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패션에디터</a:t>
                      </a:r>
                      <a:b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패션 어드바이저</a:t>
                      </a:r>
                      <a:b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패션 스타일리스트</a:t>
                      </a:r>
                      <a:b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트렌드 정보기획자</a:t>
                      </a:r>
                      <a:b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패션 코디네이터</a:t>
                      </a:r>
                      <a:b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패션 컨설턴트</a:t>
                      </a:r>
                      <a:b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</a:br>
                      <a:r>
                        <a:rPr lang="ko-KR" altLang="en-US" sz="1000" b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대중문화 및 공연예술 관련 의상감독</a:t>
                      </a:r>
                    </a:p>
                  </a:txBody>
                  <a:tcPr marL="40663" marR="16265" marT="48796" marB="1626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effectLst/>
                        </a:rPr>
                        <a:t>인터넷 및 모바일 쇼핑몰 창업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소자본 개인 창업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온라인 패션 상품 기획자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패션기업 온라인부서 담당자 등 </a:t>
                      </a:r>
                    </a:p>
                  </a:txBody>
                  <a:tcPr marL="40663" marR="16265" marT="48796" marB="16265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399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패션비즈니스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82739" y="1883709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2739" y="2266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151" y="1207434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2739" y="2647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2739" y="3028297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2739" y="364968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 및 작품소개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739" y="4030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실무산학협력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/MOU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82739" y="4411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055688" y="2401076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교과 과정표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21883"/>
              </p:ext>
            </p:extLst>
          </p:nvPr>
        </p:nvGraphicFramePr>
        <p:xfrm>
          <a:off x="1086513" y="2873530"/>
          <a:ext cx="5571839" cy="3747700"/>
        </p:xfrm>
        <a:graphic>
          <a:graphicData uri="http://schemas.openxmlformats.org/drawingml/2006/table">
            <a:tbl>
              <a:tblPr/>
              <a:tblGrid>
                <a:gridCol w="41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33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8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9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01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학년</a:t>
                      </a:r>
                      <a:endParaRPr lang="ko-KR" altLang="en-US" sz="900" b="0" dirty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이수구분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학기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이수구분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</a:t>
                      </a:r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학기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교과목명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학점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교과목명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학점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10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1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학년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의복과색채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의복구성 </a:t>
                      </a:r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패션디자인론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서양복식사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패션소재연구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패션드레이핑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패션일러스트레이션 </a:t>
                      </a:r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패션디자인실습 </a:t>
                      </a:r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플랫패턴디자인 </a:t>
                      </a:r>
                      <a:r>
                        <a:rPr lang="en-US" altLang="ko-KR" sz="900" b="0">
                          <a:effectLst/>
                        </a:rPr>
                        <a:t>1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사진촬영과감상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생활과컴퓨터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컴퓨터패션디자인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경영학개론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010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학년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패션마케팅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패션상품기획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패션머천다이징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패션코디네이션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패션트렌드분석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</a:t>
                      </a:r>
                      <a:r>
                        <a:rPr lang="en-US" altLang="ko-KR" sz="900" b="0">
                          <a:effectLst/>
                        </a:rPr>
                        <a:t>e</a:t>
                      </a:r>
                      <a:r>
                        <a:rPr lang="ko-KR" altLang="en-US" sz="900" b="0">
                          <a:effectLst/>
                        </a:rPr>
                        <a:t>비즈니스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비주얼머천다이징</a:t>
                      </a:r>
                      <a:r>
                        <a:rPr lang="en-US" altLang="ko-KR" sz="900" b="0">
                          <a:effectLst/>
                        </a:rPr>
                        <a:t>(VMD)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</a:t>
                      </a:r>
                      <a:r>
                        <a:rPr lang="en-US" sz="900" b="0">
                          <a:effectLst/>
                        </a:rPr>
                        <a:t>CAD</a:t>
                      </a:r>
                      <a:r>
                        <a:rPr lang="ko-KR" altLang="en-US" sz="900" b="0">
                          <a:effectLst/>
                        </a:rPr>
                        <a:t>실습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8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미학개론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>
                          <a:effectLst/>
                        </a:rPr>
                        <a:t>PC</a:t>
                      </a:r>
                      <a:r>
                        <a:rPr lang="ko-KR" altLang="en-US" sz="900" b="0">
                          <a:effectLst/>
                        </a:rPr>
                        <a:t>활용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9010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3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학년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전필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의상사회심리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패션미디어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9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패션유통론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패션산업론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패션프로모션기획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스토어</a:t>
                      </a:r>
                      <a:r>
                        <a:rPr lang="en-US" sz="900" b="0">
                          <a:effectLst/>
                        </a:rPr>
                        <a:t>MD</a:t>
                      </a:r>
                      <a:r>
                        <a:rPr lang="ko-KR" altLang="en-US" sz="900" b="0">
                          <a:effectLst/>
                        </a:rPr>
                        <a:t>실습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패션이미지메이킹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전선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패션스타일링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일선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패션디자인실습</a:t>
                      </a:r>
                      <a:r>
                        <a:rPr lang="en-US" altLang="ko-KR" sz="900" b="0">
                          <a:effectLst/>
                        </a:rPr>
                        <a:t>2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effectLst/>
                        </a:rPr>
                        <a:t>교양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effectLst/>
                        </a:rPr>
                        <a:t>광고학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effectLst/>
                        </a:rPr>
                        <a:t>3</a:t>
                      </a: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5980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4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학년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전선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글로벌패션비즈니스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전선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패션산업체연수실습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전선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패션마켓리서치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전선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패션아웃소싱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전선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회계학과예산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전선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패션프레젠테이션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 dirty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7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전선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패션기업경영론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전선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어패럴</a:t>
                      </a:r>
                      <a:r>
                        <a:rPr lang="en-US" sz="900" b="0">
                          <a:solidFill>
                            <a:srgbClr val="FF0000"/>
                          </a:solidFill>
                          <a:effectLst/>
                        </a:rPr>
                        <a:t>MD</a:t>
                      </a:r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실습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9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패션브랜드런칭기획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FF0000"/>
                          </a:solidFill>
                          <a:effectLst/>
                        </a:rPr>
                        <a:t>P</a:t>
                      </a:r>
                      <a:endParaRPr 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0">
                          <a:solidFill>
                            <a:srgbClr val="FF0000"/>
                          </a:solidFill>
                          <a:effectLst/>
                        </a:rPr>
                        <a:t>패션브랜드프로모션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rgbClr val="FF0000"/>
                          </a:solidFill>
                          <a:effectLst/>
                        </a:rPr>
                        <a:t>P</a:t>
                      </a:r>
                      <a:endParaRPr 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774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총계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전공필수</a:t>
                      </a:r>
                      <a:r>
                        <a:rPr lang="en-US" altLang="ko-KR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(</a:t>
                      </a:r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과목수</a:t>
                      </a:r>
                      <a:r>
                        <a:rPr lang="en-US" altLang="ko-KR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)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8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전공선택</a:t>
                      </a:r>
                      <a:r>
                        <a:rPr lang="en-US" altLang="ko-KR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(</a:t>
                      </a:r>
                      <a:r>
                        <a:rPr lang="ko-KR" altLang="en-US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과목수</a:t>
                      </a:r>
                      <a:r>
                        <a:rPr lang="en-US" altLang="ko-KR" sz="900" b="1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)</a:t>
                      </a:r>
                      <a:endParaRPr lang="ko-KR" altLang="en-US" sz="900" b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effectLst/>
                          <a:latin typeface="Gulim" panose="020B0600000101010101" pitchFamily="50" charset="-127"/>
                          <a:ea typeface="Gulim" panose="020B0600000101010101" pitchFamily="50" charset="-127"/>
                        </a:rPr>
                        <a:t>24</a:t>
                      </a:r>
                      <a:endParaRPr lang="ko-KR" altLang="en-US" sz="900" b="0" dirty="0">
                        <a:effectLst/>
                      </a:endParaRPr>
                    </a:p>
                  </a:txBody>
                  <a:tcPr marL="7968" marR="3187" marT="9561" marB="3187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84283" y="6679083"/>
            <a:ext cx="54439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/>
              <a:t>한성대학교 의류학사 의류패션산업전공 학위수여 </a:t>
            </a:r>
            <a:r>
              <a:rPr lang="en-US" altLang="ko-KR" sz="800" dirty="0"/>
              <a:t>/ </a:t>
            </a: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붉은색으로 표기된 과목은 평가인정 예정과목입니다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  <a:endParaRPr lang="ko-KR" altLang="en-US" sz="800" dirty="0"/>
          </a:p>
        </p:txBody>
      </p:sp>
      <p:sp>
        <p:nvSpPr>
          <p:cNvPr id="18" name="직사각형 1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직사각형 19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996834"/>
              </p:ext>
            </p:extLst>
          </p:nvPr>
        </p:nvGraphicFramePr>
        <p:xfrm>
          <a:off x="1017589" y="1868057"/>
          <a:ext cx="5510602" cy="342519"/>
        </p:xfrm>
        <a:graphic>
          <a:graphicData uri="http://schemas.openxmlformats.org/drawingml/2006/table">
            <a:tbl>
              <a:tblPr/>
              <a:tblGrid>
                <a:gridCol w="90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교과과정표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산학협력기업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628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패션비즈니스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1055688" y="2266297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교과목 개요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82739" y="1883709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2739" y="2266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151" y="1207434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2739" y="2647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2739" y="3028297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2739" y="364968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 및 작품소개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739" y="4030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실무산학협력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/MOU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82739" y="4411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5688" y="2569835"/>
            <a:ext cx="5472506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의복과 색채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의상디자인의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요소 중 하나인 색채에 대한 이론적 학습을 위하여 색의 기본 개념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색의 체계와 혼색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색채 대비 및 조화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색채 이미지 등을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의복의 배색과 조화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 색채의 효과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 색채의 감정 효과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이미지별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배색효과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색채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코디네이션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등의 내용을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의복구성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1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의복구성에 대한 기본적인 원리를 이론과 실습으로 습득 학습하고 의복의 종류에 따른 실제 작품제작의 과정을 익힌다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의상 사회심리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의복의 사회적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심리적 측면을 학습하는 과정이다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인상형성과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의복의 상징성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성격 및 자아개념과 의복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흥미태도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가치관과 의복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의류의 소비행동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연령에 따른 의복행동 등이 다루어진다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패션디자인론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패션디자인의 이해를 위한 이론 과목으로 패션디자인의 발상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패션의 개념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패션과 디자인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색채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재질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장식에 대해 공부한다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비례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균형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리듬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강조 등 패션디자인의 원리를 이해하고 사례를 살펴본다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패션마케팅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패션에 대한 이해를 바탕으로 마케팅의 중요한 이론들을 학습하여 패션산업에 적용한다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패션머천다이징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패션머천다이징의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개념 및 체계를 학습하고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머천다이징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컨셉을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바탕으로 실제적인 브랜드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런칭을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연습하여 실무지식을 익힌다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패션상품기획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변화하는 시대의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트렌드를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읽어내어 시장이 요구하는 패션상품을 프로모션하고 그 이미지를 브랜드화하여 마케팅 전략을 수립하는 다양한 과정을 학습하고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실사례를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연구해 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패션소재연구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의류소재에 관한 과학적 이론과 특성을 통해 패션소재에 대한 이해를 도모한다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의류 소재의 소비적 성능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구성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섬유의 성질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실의 성질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천의 성질 등에 대해 다룬다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적절한 소재의 선택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취급 및 활동을 위해 의복소재의 구성 원료인 섬유의 물리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화학적 성질을 공부한다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복식미학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미학의 기본 개념과 이론을 학습하고 미학적 사고와 관련하여 복식의 의미를 살펴봄으로써 문화와 예술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패션의 내적 의미와 지향점을 연구해본다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비주얼머천다이징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시각적 요소를 통해 상품을 효과적으로 구성하여 기업과 점포의 고유이미지를 확립한다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디스플레이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pop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등을 통해 고객에게 메시지를 전달하고 상품판매의 효율을 높이는 방법을 습득한다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서양복식사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복식의 기원에서부터 이집트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르네상스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바로크 등 시대별 복식의 특징을 살펴본다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나아가 복식의 변천사를 통하여 문화와 복식과의 긴밀한 연관성 뿐 아니라 현재의 양식에 대한 이해를 높인다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e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비즈니스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인터넷 및 모바일을 기반으로 하는 비즈니스 이론과 실전 마케팅을 이해하여 쇼핑몰을 운영함에 있어 필요한 정보 및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 </a:t>
            </a:r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드레이핑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1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의복의 원형을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Dress Form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위에서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Draping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하여 직접 구성하는 것으로 먼저 기본적인 기초 원형을 만든 후 의복의 디자인에 따른 입체구성을 연습한다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패션디자인실습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1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의복을 디자인하는데 있어서 기본이 되는 시각 디자인의 기본요소와 기본 원리를 이해하고 응용하여 의복의 실루엣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디테일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트리밍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등을 반영하여 구체적인 디자인 연습을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패션스타일링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패션스타일링은 대인지각 차원에서 개인의 신체적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사회적 이미지 증진을 위하여 이론과 활용사례를 학습하고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패션유통론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의복이 완성되어 판매되는 여러 경로를 살펴보고 이 과정에서 발생되는 여러 상황에 대한 이론 및 실제사례를 연구하고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패션일러스트레이션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패션일러스트레이션은 인체 드로잉과 창작 드로잉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컬러링과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도식화 등을 통하여 패션 디자인을 위한 창조적이고 전문적인 표현기법을 익힌다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포토샵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일러스트레이터를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활용하여 창의적인 작품을 완성해본다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패션트렌드분석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현대패션의 변천과정과 유행의 흐름에 대해 학습하고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트렌드를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읽고 예측할 수 있는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패션포트폴리오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취업을 앞두고 졸업작품을 정리하는 포트폴리오와 취업용 포트폴리오를 제작하는 과정으로 보다 효과적인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프리젠테이션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기법을 학습하고 패션기획서를 작성한다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패션프로모션기획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효과적인 프로모션 방법들을 학습하고 다양한 홍보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판매촉진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인적판매의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요소에 대해 연구한다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sz="8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직사각형 15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22679"/>
              </p:ext>
            </p:extLst>
          </p:nvPr>
        </p:nvGraphicFramePr>
        <p:xfrm>
          <a:off x="1017589" y="1868057"/>
          <a:ext cx="5510602" cy="342519"/>
        </p:xfrm>
        <a:graphic>
          <a:graphicData uri="http://schemas.openxmlformats.org/drawingml/2006/table">
            <a:tbl>
              <a:tblPr/>
              <a:tblGrid>
                <a:gridCol w="90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교과과정표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산학협력기업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584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패션비즈니스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116589"/>
              </p:ext>
            </p:extLst>
          </p:nvPr>
        </p:nvGraphicFramePr>
        <p:xfrm>
          <a:off x="1017589" y="1868057"/>
          <a:ext cx="5510602" cy="342519"/>
        </p:xfrm>
        <a:graphic>
          <a:graphicData uri="http://schemas.openxmlformats.org/drawingml/2006/table">
            <a:tbl>
              <a:tblPr/>
              <a:tblGrid>
                <a:gridCol w="90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교과과정표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산학협력기업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 bwMode="auto">
          <a:xfrm>
            <a:off x="82739" y="1883709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2739" y="2266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151" y="1207434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2739" y="2647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2739" y="3028297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2739" y="364968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 및 작품소개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739" y="4030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실무산학협력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/MOU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82739" y="4411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055688" y="2303322"/>
            <a:ext cx="15776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smtClean="0">
                <a:ea typeface="함초롬돋움" panose="02030504000101010101" pitchFamily="18" charset="-127"/>
              </a:rPr>
              <a:t>산학 협력 기업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2566038"/>
            <a:ext cx="5472505" cy="6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74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패션비즈니스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426147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패션마케터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704895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704895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514743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516157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패션시장을 분석하고 상품을 기획하여 브랜드 운영을 총괄하는 패션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MD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아이템의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효과적인 연출과 디스플레이를 통해 기업의 이미지를 만들어내는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VMD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패션상품을 판매하고 관리하는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샵마스터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브랜드 매니저 등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패션산업의 핵심인력을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양성한다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1093788" y="2568925"/>
            <a:ext cx="28559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7777" y="2815146"/>
            <a:ext cx="5652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MD(Fashion Merchandiser)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대표적이며 디자이너와 상품기획 및 브랜드 총 관리업무를 담당하는 기획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MD,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생산된 패션제품을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유통시키기고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판매 및 영업을 담당하는 영업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MD,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원부자재 개발과 제품생산에 전반적인 관리를 담당하는 생산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MD,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제품연출 및 디스플레이를 담당하는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VMD(Visual Merchandiser)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유통업체의 경우 구매와 영업에 대한 총괄업무를 담당하는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리테일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MD(Buyer)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매장에서 고객을 상대로 제품을 판매하는 업무를 담당하는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숍마스터와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브랜드 매니저가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82739" y="1883709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2739" y="2266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1151" y="1207434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2739" y="2647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739" y="3028297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82739" y="364968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 및 작품소개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82739" y="4030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실무산학협력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/MOU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82739" y="4411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077" y="3116884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967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221293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패션비즈니스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426147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패션기획∙연출자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704895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704895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514743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516157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정보능력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발상능력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기획서 기술능력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프리젠테이션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능력 등 정보전달력을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갖춘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패션디렉터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패션에디터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패션큐레이터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등을 양성한다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패션트렌드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정보서비스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기관의 연구원이나 문화산업 분야에서 활약할 수 있는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전문가를 육성한다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1093788" y="2568925"/>
            <a:ext cx="28559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7777" y="2815146"/>
            <a:ext cx="56522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디렉터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모델리스트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 스타일리스트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트렌드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정보기획자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 에디터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 컨설턴트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대중문화 및 공연예술 관련 의상감독 등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82739" y="1883709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2739" y="2266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1151" y="1207434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2739" y="2647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739" y="3028297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82739" y="364968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 및 작품소개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82739" y="4030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실무산학협력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/MOU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82739" y="4411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077" y="3279886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61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실내디자인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11126" y="3057241"/>
            <a:ext cx="906462" cy="49820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11126" y="356343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11126" y="3931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11126" y="4312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전공연계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653063"/>
              </p:ext>
            </p:extLst>
          </p:nvPr>
        </p:nvGraphicFramePr>
        <p:xfrm>
          <a:off x="1215484" y="2676255"/>
          <a:ext cx="5312708" cy="6394212"/>
        </p:xfrm>
        <a:graphic>
          <a:graphicData uri="http://schemas.openxmlformats.org/drawingml/2006/table">
            <a:tbl>
              <a:tblPr/>
              <a:tblGrid>
                <a:gridCol w="575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24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6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20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89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895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52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이수구분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학기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이수구분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학기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교과목명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학점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교과목명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학점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25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표현기법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드로잉 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CAD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 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실내건축제도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실내디자인론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실내디자인실습 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컴퓨터그래픽스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CAD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 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기초디자인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인테리어그래픽 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색채학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건축과주거환경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미학개론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생활과디자인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25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실내디자인실습 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공간디자인실습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구조학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인테리어그래픽 </a:t>
                      </a:r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컴퓨터애니메이션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실내디자인사 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현대건축론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사진촬영과감상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사진촬영과감상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영화예술의이해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영화예술의이해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525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시각디자인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실시설계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프리젠테이션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사진과디자인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실내의장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디스플레이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조명디자인 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무대미술 </a:t>
                      </a:r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가구디자인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가구디자인실습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미니정원만들기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미니정원만들기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코디네이트미학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교양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코디네이트미학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525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전시디자인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포트폴리오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시각디자인실습 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디자인세미나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디자인마케팅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실내환경론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재료와시공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건축설비 </a:t>
                      </a:r>
                      <a:r>
                        <a:rPr 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한국건축과실내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홈페이지설계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6525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실내건축기사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일선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컬러리스트기사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실내건축산업기사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컬러리스트산업기사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건축목공산업기사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컴퓨터활용능력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목재창호산업기사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컴퓨터활용능력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워드프로레서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GTQ(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그래픽기술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)1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65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GTQ(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그래픽기술</a:t>
                      </a:r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)2</a:t>
                      </a:r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44444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65254">
                <a:tc gridSpan="11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6525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전공필수</a:t>
                      </a:r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과목수</a:t>
                      </a:r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전공선택</a:t>
                      </a:r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과목수</a:t>
                      </a:r>
                      <a:r>
                        <a:rPr lang="en-US" altLang="ko-KR" sz="900" b="1" i="0" u="none" strike="noStrike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44444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494" marR="5494" marT="5494" marB="0" anchor="ctr">
                    <a:lnL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</a:tbl>
          </a:graphicData>
        </a:graphic>
      </p:graphicFrame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055688" y="2276836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교과과정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8091" y="9056869"/>
            <a:ext cx="311397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* 붉은색으로 표기된 과목은 평가인정 예정과목입니다</a:t>
            </a:r>
            <a:r>
              <a:rPr lang="en-US" altLang="ko-KR" sz="900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ko-KR" altLang="en-US" sz="900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17008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15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패션비즈니스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426147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패션창업인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704895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704895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514743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516157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국대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최대 온라인 쇼핑몰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마켓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옥션과의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MOU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패션창업에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실무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강의를 진행한다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상품등록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사진촬영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상품페이지 제작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판매관리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상품사입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창업에 필요한 모든 과정에 대해 체계적으로 배울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 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1093788" y="2568925"/>
            <a:ext cx="28559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7777" y="2815146"/>
            <a:ext cx="5652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온라인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쇼핑몰 창업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소자본 개인 창업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 상품 기획자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패션 기업 온라인 부서 담당자 및 기획자 등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82739" y="1883709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2739" y="2266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1151" y="1207434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패션비즈니스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2739" y="2647297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739" y="3028297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패션마케터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패션기획∙연출자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패션창업인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82739" y="364968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 및 작품소개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82739" y="4030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실무산학협력</a:t>
            </a:r>
            <a:r>
              <a:rPr kumimoji="0" lang="en-US" altLang="ko-KR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/MOU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82739" y="441168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077" y="3407456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626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2584" y="4376420"/>
            <a:ext cx="5132832" cy="15849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미용학</a:t>
            </a:r>
            <a:endParaRPr lang="ko-KR" altLang="en-US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29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251157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55688" y="2549543"/>
            <a:ext cx="560266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C80122"/>
                </a:solidFill>
              </a:rPr>
              <a:t>모든 것을 아름답게 디자인한다</a:t>
            </a:r>
            <a:r>
              <a:rPr lang="en-US" altLang="ko-KR" sz="1000" b="1" dirty="0" smtClean="0">
                <a:solidFill>
                  <a:srgbClr val="C80122"/>
                </a:solidFill>
              </a:rPr>
              <a:t>!</a:t>
            </a:r>
          </a:p>
          <a:p>
            <a:endParaRPr lang="en-US" altLang="ko-KR" sz="1000" b="1" dirty="0">
              <a:solidFill>
                <a:srgbClr val="C80122"/>
              </a:solidFill>
            </a:endParaRPr>
          </a:p>
          <a:p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미용학전공은</a:t>
            </a:r>
            <a:r>
              <a:rPr lang="ko-KR" altLang="en-US" sz="1000" dirty="0"/>
              <a:t> “우리 삶의 모든 것을 아름답게 디자인한다</a:t>
            </a:r>
            <a:r>
              <a:rPr lang="en-US" altLang="ko-KR" sz="1000" dirty="0"/>
              <a:t>. “</a:t>
            </a:r>
            <a:r>
              <a:rPr lang="ko-KR" altLang="en-US" sz="1000" dirty="0"/>
              <a:t>라는 모토를 가지고 삶의 질 향상과 미용분야의 전문 인력 양성을 목적으로 하고 있습니다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급변하는 시대적 변화와 </a:t>
            </a:r>
            <a:r>
              <a:rPr lang="en-US" altLang="ko-KR" sz="1000" dirty="0"/>
              <a:t>4</a:t>
            </a:r>
            <a:r>
              <a:rPr lang="ko-KR" altLang="en-US" sz="1000" dirty="0"/>
              <a:t>만 불 시대의 사회적 </a:t>
            </a:r>
            <a:r>
              <a:rPr lang="ko-KR" altLang="en-US" sz="1000" dirty="0" err="1"/>
              <a:t>니즈</a:t>
            </a:r>
            <a:r>
              <a:rPr lang="en-US" altLang="ko-KR" sz="1000" dirty="0"/>
              <a:t>(needs)</a:t>
            </a:r>
            <a:r>
              <a:rPr lang="ko-KR" altLang="en-US" sz="1000" dirty="0"/>
              <a:t>를 반영하여 미용을 통한 새로운 아름다움을 창출하고 사회가 필요로 하는 인재교육을 담아내고자 교육커리큘럼을 준비하였습니다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이에 </a:t>
            </a:r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 전공은 다양한 기업과 </a:t>
            </a:r>
            <a:r>
              <a:rPr lang="en-US" altLang="ko-KR" sz="1000" dirty="0"/>
              <a:t>MOU</a:t>
            </a:r>
            <a:r>
              <a:rPr lang="ko-KR" altLang="en-US" sz="1000" dirty="0"/>
              <a:t>를 맺고 살아 있는 실무교육을 진행하고자 현직 </a:t>
            </a:r>
            <a:r>
              <a:rPr lang="en-US" altLang="ko-KR" sz="1000" dirty="0"/>
              <a:t>CEO </a:t>
            </a:r>
            <a:r>
              <a:rPr lang="ko-KR" altLang="en-US" sz="1000" dirty="0"/>
              <a:t>및 각 분야 전문가를 초빙하여 미래지향적 인재교육을 펼쳐가고 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err="1"/>
              <a:t>한디원만의</a:t>
            </a:r>
            <a:r>
              <a:rPr lang="ko-KR" altLang="en-US" sz="1000" b="1" dirty="0"/>
              <a:t> 차별화된 </a:t>
            </a:r>
            <a:r>
              <a:rPr lang="ko-KR" altLang="en-US" sz="1000" b="1" dirty="0" err="1"/>
              <a:t>뷰티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&amp; </a:t>
            </a:r>
            <a:r>
              <a:rPr lang="ko-KR" altLang="en-US" sz="1000" b="1" dirty="0"/>
              <a:t>헬스 디자이너 양성 교육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 err="1"/>
              <a:t>한디원</a:t>
            </a:r>
            <a:r>
              <a:rPr lang="ko-KR" altLang="en-US" sz="1000" dirty="0"/>
              <a:t> 미용전공에서는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en-US" altLang="ko-KR" sz="1000" dirty="0"/>
              <a:t>&amp; </a:t>
            </a:r>
            <a:r>
              <a:rPr lang="ko-KR" altLang="en-US" sz="1000" dirty="0"/>
              <a:t>헬스 전문 교육과 동시에 디자인 전문 교육이 이루어집니다</a:t>
            </a:r>
            <a:r>
              <a:rPr lang="en-US" altLang="ko-KR" sz="1000" dirty="0"/>
              <a:t>. </a:t>
            </a:r>
            <a:r>
              <a:rPr lang="ko-KR" altLang="en-US" sz="1000" dirty="0"/>
              <a:t>최근 </a:t>
            </a:r>
            <a:r>
              <a:rPr lang="ko-KR" altLang="en-US" sz="1000" dirty="0" err="1"/>
              <a:t>웰니스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트랜드에</a:t>
            </a:r>
            <a:r>
              <a:rPr lang="ko-KR" altLang="en-US" sz="1000" dirty="0"/>
              <a:t> 맞춰 새로운 시장으로 급성장하고 있고 관심을 받고 있는 </a:t>
            </a:r>
            <a:r>
              <a:rPr lang="en-US" altLang="ko-KR" sz="1000" dirty="0"/>
              <a:t>[</a:t>
            </a:r>
            <a:r>
              <a:rPr lang="ko-KR" altLang="en-US" sz="1000" b="1" dirty="0">
                <a:solidFill>
                  <a:srgbClr val="C80122"/>
                </a:solidFill>
              </a:rPr>
              <a:t>헤어 스타일리스트</a:t>
            </a:r>
            <a:r>
              <a:rPr lang="en-US" altLang="ko-KR" sz="1000" b="1" dirty="0">
                <a:solidFill>
                  <a:srgbClr val="C80122"/>
                </a:solidFill>
              </a:rPr>
              <a:t>, </a:t>
            </a:r>
            <a:r>
              <a:rPr lang="ko-KR" altLang="en-US" sz="1000" b="1" dirty="0" err="1">
                <a:solidFill>
                  <a:srgbClr val="C80122"/>
                </a:solidFill>
              </a:rPr>
              <a:t>뷰티</a:t>
            </a:r>
            <a:r>
              <a:rPr lang="ko-KR" altLang="en-US" sz="1000" b="1" dirty="0">
                <a:solidFill>
                  <a:srgbClr val="C80122"/>
                </a:solidFill>
              </a:rPr>
              <a:t> </a:t>
            </a:r>
            <a:r>
              <a:rPr lang="ko-KR" altLang="en-US" sz="1000" b="1" dirty="0" err="1">
                <a:solidFill>
                  <a:srgbClr val="C80122"/>
                </a:solidFill>
              </a:rPr>
              <a:t>헬스케어</a:t>
            </a:r>
            <a:r>
              <a:rPr lang="en-US" altLang="ko-KR" sz="1000" b="1" dirty="0">
                <a:solidFill>
                  <a:srgbClr val="C80122"/>
                </a:solidFill>
              </a:rPr>
              <a:t>, </a:t>
            </a:r>
            <a:r>
              <a:rPr lang="ko-KR" altLang="en-US" sz="1000" b="1" dirty="0" err="1">
                <a:solidFill>
                  <a:srgbClr val="C80122"/>
                </a:solidFill>
              </a:rPr>
              <a:t>메디컬</a:t>
            </a:r>
            <a:r>
              <a:rPr lang="ko-KR" altLang="en-US" sz="1000" b="1" dirty="0">
                <a:solidFill>
                  <a:srgbClr val="C80122"/>
                </a:solidFill>
              </a:rPr>
              <a:t> </a:t>
            </a:r>
            <a:r>
              <a:rPr lang="ko-KR" altLang="en-US" sz="1000" b="1" dirty="0" err="1">
                <a:solidFill>
                  <a:srgbClr val="C80122"/>
                </a:solidFill>
              </a:rPr>
              <a:t>뷰티코디네이트</a:t>
            </a:r>
            <a:r>
              <a:rPr lang="en-US" altLang="ko-KR" sz="1000" dirty="0"/>
              <a:t>] </a:t>
            </a:r>
            <a:r>
              <a:rPr lang="ko-KR" altLang="en-US" sz="1000" dirty="0"/>
              <a:t>분야의 산업체에서 필요한 창의적인 인재 양성을 목표로 하여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en-US" altLang="ko-KR" sz="1000" dirty="0"/>
              <a:t>&amp; </a:t>
            </a:r>
            <a:r>
              <a:rPr lang="ko-KR" altLang="en-US" sz="1000" dirty="0"/>
              <a:t>헬스 분야의 기술 교육은 물론 통합의료지식</a:t>
            </a:r>
            <a:r>
              <a:rPr lang="en-US" altLang="ko-KR" sz="1000" dirty="0"/>
              <a:t>, </a:t>
            </a:r>
            <a:r>
              <a:rPr lang="ko-KR" altLang="en-US" sz="1000" dirty="0"/>
              <a:t>예술 및 디자인 교육을 접목하여 폭넓은 지식 기반을 학습하도록 설계되었습니다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한성대학교 디자인교육의 차별화된 융합교육을 제공함으로써 </a:t>
            </a:r>
            <a:r>
              <a:rPr lang="ko-KR" altLang="en-US" sz="1000" dirty="0" err="1"/>
              <a:t>한디원의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 전공자들은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en-US" altLang="ko-KR" sz="1000" dirty="0"/>
              <a:t>&amp; </a:t>
            </a:r>
            <a:r>
              <a:rPr lang="ko-KR" altLang="en-US" sz="1000" dirty="0"/>
              <a:t>헬스 센터의 매니저와 기획 및 디자이너의 기능을 동시에 수행할 수 있는 전문적이고 실용적인 고급 인재로 성장합니다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/>
              <a:t>ITEC(International Therapy Exam Council) </a:t>
            </a:r>
            <a:r>
              <a:rPr lang="ko-KR" altLang="en-US" sz="1000" b="1" dirty="0"/>
              <a:t>국제 자격증 취득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 전공 교과 과정은 글로벌 </a:t>
            </a:r>
            <a:r>
              <a:rPr lang="ko-KR" altLang="en-US" sz="1000" dirty="0" err="1"/>
              <a:t>뷰티</a:t>
            </a:r>
            <a:r>
              <a:rPr lang="en-US" altLang="ko-KR" sz="1000" dirty="0"/>
              <a:t>&amp;</a:t>
            </a:r>
            <a:r>
              <a:rPr lang="ko-KR" altLang="en-US" sz="1000" dirty="0"/>
              <a:t>헬스 디자이너 양성을 목표로 하여 전 세계 </a:t>
            </a:r>
            <a:r>
              <a:rPr lang="en-US" altLang="ko-KR" sz="1000" dirty="0"/>
              <a:t>43</a:t>
            </a:r>
            <a:r>
              <a:rPr lang="ko-KR" altLang="en-US" sz="1000" dirty="0"/>
              <a:t>개국에서 인정받는 </a:t>
            </a:r>
            <a:r>
              <a:rPr lang="en-US" altLang="ko-KR" sz="1000" dirty="0"/>
              <a:t>ITEC </a:t>
            </a:r>
            <a:r>
              <a:rPr lang="ko-KR" altLang="en-US" sz="1000" dirty="0"/>
              <a:t>국제 </a:t>
            </a:r>
            <a:r>
              <a:rPr lang="ko-KR" altLang="en-US" sz="1000" dirty="0" err="1"/>
              <a:t>뷰티</a:t>
            </a:r>
            <a:r>
              <a:rPr lang="en-US" altLang="ko-KR" sz="1000" dirty="0"/>
              <a:t>&amp;</a:t>
            </a:r>
            <a:r>
              <a:rPr lang="ko-KR" altLang="en-US" sz="1000" dirty="0"/>
              <a:t>헬스 </a:t>
            </a:r>
            <a:r>
              <a:rPr lang="ko-KR" altLang="en-US" sz="1000" dirty="0" err="1"/>
              <a:t>테라피스트</a:t>
            </a:r>
            <a:r>
              <a:rPr lang="ko-KR" altLang="en-US" sz="1000" dirty="0"/>
              <a:t> 자격 인증 센터의 커리큘럼에 맞춰 설계되었습니다</a:t>
            </a:r>
            <a:r>
              <a:rPr lang="en-US" altLang="ko-KR" sz="1000" dirty="0"/>
              <a:t>. 4</a:t>
            </a:r>
            <a:r>
              <a:rPr lang="ko-KR" altLang="en-US" sz="1000" dirty="0"/>
              <a:t>년간의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 전공 교과 과정을 마침과 동시에 </a:t>
            </a:r>
            <a:r>
              <a:rPr lang="ko-KR" altLang="en-US" sz="1000" dirty="0" err="1"/>
              <a:t>뷰티</a:t>
            </a:r>
            <a:r>
              <a:rPr lang="en-US" altLang="ko-KR" sz="1000" dirty="0"/>
              <a:t>, </a:t>
            </a:r>
            <a:r>
              <a:rPr lang="ko-KR" altLang="en-US" sz="1000" dirty="0"/>
              <a:t>헬스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분야의 다양한 </a:t>
            </a:r>
            <a:r>
              <a:rPr lang="en-US" altLang="ko-KR" sz="1000" dirty="0"/>
              <a:t>ITEC </a:t>
            </a:r>
            <a:r>
              <a:rPr lang="ko-KR" altLang="en-US" sz="1000" dirty="0" err="1"/>
              <a:t>디플로마를</a:t>
            </a:r>
            <a:r>
              <a:rPr lang="ko-KR" altLang="en-US" sz="1000" dirty="0"/>
              <a:t> 취득할 수 있도록 함으로써 국내</a:t>
            </a:r>
            <a:r>
              <a:rPr lang="en-US" altLang="ko-KR" sz="1000" dirty="0"/>
              <a:t>·</a:t>
            </a:r>
            <a:r>
              <a:rPr lang="ko-KR" altLang="en-US" sz="1000" dirty="0"/>
              <a:t>외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en-US" altLang="ko-KR" sz="1000" dirty="0"/>
              <a:t>&amp; </a:t>
            </a:r>
            <a:r>
              <a:rPr lang="ko-KR" altLang="en-US" sz="1000" dirty="0"/>
              <a:t>헬스 산업체에 취업이 가능한 전문 기능인 양성으로 글로벌 경쟁력을 갖추게 됩니다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_ Complementary Therapies (</a:t>
            </a:r>
            <a:r>
              <a:rPr lang="ko-KR" altLang="en-US" sz="1000" dirty="0"/>
              <a:t>해부생리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홀리스틱마사지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아로마테라피</a:t>
            </a:r>
            <a:r>
              <a:rPr lang="en-US" altLang="ko-KR" sz="1000" dirty="0"/>
              <a:t>, </a:t>
            </a:r>
            <a:r>
              <a:rPr lang="ko-KR" altLang="en-US" sz="1000" dirty="0"/>
              <a:t>헤드마사지</a:t>
            </a:r>
            <a:r>
              <a:rPr lang="en-US" altLang="ko-KR" sz="1000" dirty="0"/>
              <a:t>, </a:t>
            </a:r>
            <a:r>
              <a:rPr lang="ko-KR" altLang="en-US" sz="1000" dirty="0"/>
              <a:t>임상영양 등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_ Sports &amp; Fitness Training (</a:t>
            </a:r>
            <a:r>
              <a:rPr lang="ko-KR" altLang="en-US" sz="1000" dirty="0"/>
              <a:t>스포츠마사지</a:t>
            </a:r>
            <a:r>
              <a:rPr lang="en-US" altLang="ko-KR" sz="1000" dirty="0"/>
              <a:t>, </a:t>
            </a:r>
            <a:r>
              <a:rPr lang="ko-KR" altLang="en-US" sz="1000" dirty="0"/>
              <a:t>트레이너 등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_ Beauty &amp; Spa Therapy (</a:t>
            </a:r>
            <a:r>
              <a:rPr lang="ko-KR" altLang="en-US" sz="1000" dirty="0" err="1"/>
              <a:t>스킨케어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메디컬스킨케어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네일아트</a:t>
            </a:r>
            <a:r>
              <a:rPr lang="en-US" altLang="ko-KR" sz="1000" dirty="0"/>
              <a:t>, </a:t>
            </a:r>
            <a:r>
              <a:rPr lang="ko-KR" altLang="en-US" sz="1000" dirty="0"/>
              <a:t>메이크업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스파트리트먼트</a:t>
            </a:r>
            <a:r>
              <a:rPr lang="ko-KR" altLang="en-US" sz="1000" dirty="0"/>
              <a:t> 등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_ Hairdressing (</a:t>
            </a:r>
            <a:r>
              <a:rPr lang="ko-KR" altLang="en-US" sz="1000" dirty="0" err="1"/>
              <a:t>컬러링</a:t>
            </a:r>
            <a:r>
              <a:rPr lang="en-US" altLang="ko-KR" sz="1000" dirty="0"/>
              <a:t>, </a:t>
            </a:r>
            <a:r>
              <a:rPr lang="ko-KR" altLang="en-US" sz="1000" dirty="0"/>
              <a:t>커팅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바버링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퍼머너트</a:t>
            </a:r>
            <a:r>
              <a:rPr lang="ko-KR" altLang="en-US" sz="1000" dirty="0"/>
              <a:t> 등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_ Customer Service (</a:t>
            </a:r>
            <a:r>
              <a:rPr lang="ko-KR" altLang="en-US" sz="1000" dirty="0" err="1"/>
              <a:t>비지니스</a:t>
            </a:r>
            <a:r>
              <a:rPr lang="ko-KR" altLang="en-US" sz="1000" dirty="0"/>
              <a:t> 등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_ Education &amp; Training (</a:t>
            </a:r>
            <a:r>
              <a:rPr lang="ko-KR" altLang="en-US" sz="1000" dirty="0"/>
              <a:t>교육강사 등</a:t>
            </a:r>
            <a:r>
              <a:rPr lang="en-US" altLang="ko-KR" sz="1000" dirty="0"/>
              <a:t>)</a:t>
            </a:r>
            <a:endParaRPr lang="en-US" altLang="ko-KR" sz="1000" dirty="0">
              <a:effectLst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055688" y="2303322"/>
            <a:ext cx="15776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전공소개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7476" y="1868057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7476" y="2250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5888" y="1191782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7476" y="2631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17476" y="3012645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17476" y="363403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산학협력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17476" y="4015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17476" y="4396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853824"/>
              </p:ext>
            </p:extLst>
          </p:nvPr>
        </p:nvGraphicFramePr>
        <p:xfrm>
          <a:off x="1086514" y="1806050"/>
          <a:ext cx="5571835" cy="342519"/>
        </p:xfrm>
        <a:graphic>
          <a:graphicData uri="http://schemas.openxmlformats.org/drawingml/2006/table">
            <a:tbl>
              <a:tblPr/>
              <a:tblGrid>
                <a:gridCol w="879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함께하는 기업들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899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117476" y="1868057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7476" y="2250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5888" y="1191782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7476" y="2631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17476" y="3012645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17476" y="363403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산학협력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17476" y="4015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17476" y="4396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055688" y="2277533"/>
            <a:ext cx="15776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함께하는 기업들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직사각형 16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17815"/>
              </p:ext>
            </p:extLst>
          </p:nvPr>
        </p:nvGraphicFramePr>
        <p:xfrm>
          <a:off x="1086514" y="1806050"/>
          <a:ext cx="5571835" cy="342519"/>
        </p:xfrm>
        <a:graphic>
          <a:graphicData uri="http://schemas.openxmlformats.org/drawingml/2006/table">
            <a:tbl>
              <a:tblPr/>
              <a:tblGrid>
                <a:gridCol w="879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함께하는 기업들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401405" y="3421072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오라클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2016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1069" y="328735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23" y="3366765"/>
            <a:ext cx="2181225" cy="8286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55" y="3321705"/>
            <a:ext cx="184708" cy="20523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50" y="3321705"/>
            <a:ext cx="197733" cy="2161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56" y="3321705"/>
            <a:ext cx="188814" cy="219432"/>
          </a:xfrm>
          <a:prstGeom prst="rect">
            <a:avLst/>
          </a:prstGeom>
        </p:spPr>
      </p:pic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1567354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취업연계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2647835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공동연구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auto">
          <a:xfrm>
            <a:off x="3728316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전공지원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4808797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사회공헌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5889278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취업지원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36" y="2664353"/>
            <a:ext cx="342900" cy="381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958" y="2671844"/>
            <a:ext cx="409575" cy="44767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06" y="2703593"/>
            <a:ext cx="352425" cy="40957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980" y="2738023"/>
            <a:ext cx="333375" cy="3143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5987" y="2723917"/>
            <a:ext cx="333375" cy="3143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151069" y="2598119"/>
            <a:ext cx="5483482" cy="6155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3"/>
          <p:cNvSpPr>
            <a:spLocks noChangeArrowheads="1"/>
          </p:cNvSpPr>
          <p:nvPr/>
        </p:nvSpPr>
        <p:spPr bwMode="auto">
          <a:xfrm>
            <a:off x="3401405" y="4450336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빨간풍선뷰티아카데미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2017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03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08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151069" y="4316618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753" y="4385320"/>
            <a:ext cx="184708" cy="20523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248" y="4385320"/>
            <a:ext cx="197733" cy="21612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554" y="4385320"/>
            <a:ext cx="188814" cy="219432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108" y="4396028"/>
            <a:ext cx="2109699" cy="828000"/>
          </a:xfrm>
          <a:prstGeom prst="rect">
            <a:avLst/>
          </a:prstGeom>
        </p:spPr>
      </p:pic>
      <p:sp>
        <p:nvSpPr>
          <p:cNvPr id="64" name="Rectangle 3"/>
          <p:cNvSpPr>
            <a:spLocks noChangeArrowheads="1"/>
          </p:cNvSpPr>
          <p:nvPr/>
        </p:nvSpPr>
        <p:spPr bwMode="auto">
          <a:xfrm>
            <a:off x="3401405" y="5534947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슈반뷰티아카데미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2017</a:t>
            </a:r>
            <a:r>
              <a:rPr lang="ko-KR" altLang="en-US" sz="800" b="1" dirty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51069" y="5408359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55" y="5463462"/>
            <a:ext cx="184708" cy="20523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50" y="5463462"/>
            <a:ext cx="197733" cy="21612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56" y="5463462"/>
            <a:ext cx="188814" cy="21943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636" y="5467650"/>
            <a:ext cx="2209800" cy="85725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468" y="4379095"/>
            <a:ext cx="254102" cy="239582"/>
          </a:xfrm>
          <a:prstGeom prst="rect">
            <a:avLst/>
          </a:prstGeom>
        </p:spPr>
      </p:pic>
      <p:sp>
        <p:nvSpPr>
          <p:cNvPr id="71" name="Rectangle 3"/>
          <p:cNvSpPr>
            <a:spLocks noChangeArrowheads="1"/>
          </p:cNvSpPr>
          <p:nvPr/>
        </p:nvSpPr>
        <p:spPr bwMode="auto">
          <a:xfrm>
            <a:off x="3401405" y="6614245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KBS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미디어텍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뷰티아카데미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2017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151069" y="6486455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55" y="6504529"/>
            <a:ext cx="184708" cy="20523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50" y="6504529"/>
            <a:ext cx="197733" cy="21612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56" y="6504529"/>
            <a:ext cx="188814" cy="21943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698" y="6518402"/>
            <a:ext cx="2209800" cy="866775"/>
          </a:xfrm>
          <a:prstGeom prst="rect">
            <a:avLst/>
          </a:prstGeom>
        </p:spPr>
      </p:pic>
      <p:sp>
        <p:nvSpPr>
          <p:cNvPr id="83" name="Rectangle 3"/>
          <p:cNvSpPr>
            <a:spLocks noChangeArrowheads="1"/>
          </p:cNvSpPr>
          <p:nvPr/>
        </p:nvSpPr>
        <p:spPr bwMode="auto">
          <a:xfrm>
            <a:off x="3401405" y="7800449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(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사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)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월드뷰티아트협회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151069" y="7529813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08" y="7589259"/>
            <a:ext cx="214651" cy="238501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79" y="7569388"/>
            <a:ext cx="254069" cy="277703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342" y="7566028"/>
            <a:ext cx="244689" cy="284368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38" y="7565508"/>
            <a:ext cx="260470" cy="245586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8924" y="7564551"/>
            <a:ext cx="2181225" cy="885825"/>
          </a:xfrm>
          <a:prstGeom prst="rect">
            <a:avLst/>
          </a:prstGeom>
        </p:spPr>
      </p:pic>
      <p:sp>
        <p:nvSpPr>
          <p:cNvPr id="90" name="Rectangle 3"/>
          <p:cNvSpPr>
            <a:spLocks noChangeArrowheads="1"/>
          </p:cNvSpPr>
          <p:nvPr/>
        </p:nvSpPr>
        <p:spPr bwMode="auto">
          <a:xfrm>
            <a:off x="3401405" y="8852690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ALL THAT BEAUTY ACADEMY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151069" y="8575916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37" y="8638918"/>
            <a:ext cx="176915" cy="196572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375" y="8621718"/>
            <a:ext cx="211315" cy="230972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71" y="8631547"/>
            <a:ext cx="181829" cy="211315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5323" y="8631547"/>
            <a:ext cx="2171700" cy="838200"/>
          </a:xfrm>
          <a:prstGeom prst="rect">
            <a:avLst/>
          </a:prstGeom>
        </p:spPr>
      </p:pic>
      <p:sp>
        <p:nvSpPr>
          <p:cNvPr id="96" name="아래쪽 화살표 95"/>
          <p:cNvSpPr/>
          <p:nvPr/>
        </p:nvSpPr>
        <p:spPr>
          <a:xfrm>
            <a:off x="-112562" y="8953500"/>
            <a:ext cx="1199075" cy="5588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20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5066341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96" name="아래쪽 화살표 95"/>
          <p:cNvSpPr/>
          <p:nvPr/>
        </p:nvSpPr>
        <p:spPr>
          <a:xfrm>
            <a:off x="-112562" y="8953500"/>
            <a:ext cx="1199075" cy="5588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20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계속</a:t>
            </a:r>
          </a:p>
        </p:txBody>
      </p:sp>
      <p:sp>
        <p:nvSpPr>
          <p:cNvPr id="77" name="Rectangle 3"/>
          <p:cNvSpPr>
            <a:spLocks noChangeArrowheads="1"/>
          </p:cNvSpPr>
          <p:nvPr/>
        </p:nvSpPr>
        <p:spPr bwMode="auto">
          <a:xfrm>
            <a:off x="3401405" y="1629739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(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사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)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한국미용건강총연합회중앙회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2014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13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산학협력의 취지에 입각하여 산업체에서 필요로 하는 경쟁력을 갖춘 창조적 전문이력의</a:t>
            </a:r>
            <a:r>
              <a:rPr lang="en-US" altLang="ko-KR" sz="800" dirty="0">
                <a:ea typeface="나눔고딕" panose="020D0604000000000000" pitchFamily="50" charset="-127"/>
              </a:rPr>
              <a:t>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양성과 대학생들의 원활한 취업 및 창업 지원을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151069" y="1352965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4" y="1401438"/>
            <a:ext cx="214651" cy="238501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685" y="1381567"/>
            <a:ext cx="254069" cy="277703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048" y="1378207"/>
            <a:ext cx="244689" cy="28436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59" y="1394354"/>
            <a:ext cx="260470" cy="245586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605" y="1440659"/>
            <a:ext cx="2209800" cy="828675"/>
          </a:xfrm>
          <a:prstGeom prst="rect">
            <a:avLst/>
          </a:prstGeom>
        </p:spPr>
      </p:pic>
      <p:sp>
        <p:nvSpPr>
          <p:cNvPr id="98" name="Rectangle 3"/>
          <p:cNvSpPr>
            <a:spLocks noChangeArrowheads="1"/>
          </p:cNvSpPr>
          <p:nvPr/>
        </p:nvSpPr>
        <p:spPr bwMode="auto">
          <a:xfrm>
            <a:off x="3401405" y="2548839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㈜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빗경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 pitchFamily="50" charset="-127"/>
              </a:rPr>
              <a:t>양사 관계증진과 미용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kumimoji="0" lang="ko-KR" altLang="en-US" sz="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뷰티헬스케어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kumimoji="0" lang="ko-KR" altLang="en-US" sz="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뷰티산업과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교육산업에서 주도적인 역할을 하며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우수 인재의 양성을 통한 지식기반 일자리 창출에 공동 노력함과 동시에 대학의 지역사회 공헌과 기업의 사회적 의무를 성실히 수행하기 위해 실무산학협약을 맺었습니다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151069" y="2422251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557" y="2497635"/>
            <a:ext cx="2209800" cy="838200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59" y="2491796"/>
            <a:ext cx="214651" cy="238501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30" y="2471925"/>
            <a:ext cx="254069" cy="277703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93" y="2468565"/>
            <a:ext cx="244689" cy="284368"/>
          </a:xfrm>
          <a:prstGeom prst="rect">
            <a:avLst/>
          </a:prstGeom>
        </p:spPr>
      </p:pic>
      <p:sp>
        <p:nvSpPr>
          <p:cNvPr id="104" name="Rectangle 3"/>
          <p:cNvSpPr>
            <a:spLocks noChangeArrowheads="1"/>
          </p:cNvSpPr>
          <p:nvPr/>
        </p:nvSpPr>
        <p:spPr bwMode="auto">
          <a:xfrm>
            <a:off x="3401405" y="3715937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err="1" smtClean="0">
                <a:ea typeface="함초롬돋움" panose="02030504000101010101" pitchFamily="18" charset="-127"/>
              </a:rPr>
              <a:t>Dusol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 By BEAUTY ACADEMY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: 2016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lang="en-US" altLang="ko-KR" sz="800" b="1" dirty="0">
                <a:ea typeface="함초롬돋움" panose="02030504000101010101" pitchFamily="18" charset="-127"/>
              </a:rPr>
              <a:t>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3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 smtClean="0"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151069" y="3482200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37" y="3521110"/>
            <a:ext cx="176915" cy="196572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75" y="3503910"/>
            <a:ext cx="211315" cy="230972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71" y="3513739"/>
            <a:ext cx="181829" cy="211315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078" y="3530223"/>
            <a:ext cx="2219325" cy="876300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93" y="4625058"/>
            <a:ext cx="260928" cy="28992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37" y="4591721"/>
            <a:ext cx="311664" cy="34065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924" y="4591721"/>
            <a:ext cx="268176" cy="311664"/>
          </a:xfrm>
          <a:prstGeom prst="rect">
            <a:avLst/>
          </a:prstGeom>
        </p:spPr>
      </p:pic>
      <p:sp>
        <p:nvSpPr>
          <p:cNvPr id="113" name="Rectangle 3"/>
          <p:cNvSpPr>
            <a:spLocks noChangeArrowheads="1"/>
          </p:cNvSpPr>
          <p:nvPr/>
        </p:nvSpPr>
        <p:spPr bwMode="auto">
          <a:xfrm>
            <a:off x="3401405" y="4789994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가인미가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: 2016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4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23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 smtClean="0"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공유하며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151069" y="4556257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245" y="4635050"/>
            <a:ext cx="2219325" cy="876300"/>
          </a:xfrm>
          <a:prstGeom prst="rect">
            <a:avLst/>
          </a:prstGeom>
        </p:spPr>
      </p:pic>
      <p:sp>
        <p:nvSpPr>
          <p:cNvPr id="116" name="Rectangle 3"/>
          <p:cNvSpPr>
            <a:spLocks noChangeArrowheads="1"/>
          </p:cNvSpPr>
          <p:nvPr/>
        </p:nvSpPr>
        <p:spPr bwMode="auto">
          <a:xfrm>
            <a:off x="3401405" y="5843933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Hestia 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4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>
                <a:ea typeface="함초롬돋움" panose="02030504000101010101" pitchFamily="18" charset="-127"/>
              </a:rPr>
              <a:t>2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3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 smtClean="0"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151069" y="5567159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877" y="5615632"/>
            <a:ext cx="214651" cy="23850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048" y="5595761"/>
            <a:ext cx="254069" cy="277703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411" y="5592401"/>
            <a:ext cx="244689" cy="284368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890" y="5645516"/>
            <a:ext cx="2171700" cy="828675"/>
          </a:xfrm>
          <a:prstGeom prst="rect">
            <a:avLst/>
          </a:prstGeom>
        </p:spPr>
      </p:pic>
      <p:sp>
        <p:nvSpPr>
          <p:cNvPr id="122" name="Rectangle 3"/>
          <p:cNvSpPr>
            <a:spLocks noChangeArrowheads="1"/>
          </p:cNvSpPr>
          <p:nvPr/>
        </p:nvSpPr>
        <p:spPr bwMode="auto">
          <a:xfrm>
            <a:off x="3401405" y="6766662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혜미인뷰티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아카데미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2012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151069" y="664007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1890" y="6719022"/>
            <a:ext cx="2171700" cy="838200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877" y="6694296"/>
            <a:ext cx="214651" cy="238501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048" y="6674425"/>
            <a:ext cx="254069" cy="277703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411" y="6671065"/>
            <a:ext cx="244689" cy="284368"/>
          </a:xfrm>
          <a:prstGeom prst="rect">
            <a:avLst/>
          </a:prstGeom>
        </p:spPr>
      </p:pic>
      <p:sp>
        <p:nvSpPr>
          <p:cNvPr id="128" name="Rectangle 3"/>
          <p:cNvSpPr>
            <a:spLocks noChangeArrowheads="1"/>
          </p:cNvSpPr>
          <p:nvPr/>
        </p:nvSpPr>
        <p:spPr bwMode="auto">
          <a:xfrm>
            <a:off x="3401405" y="7816922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이가자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미용학원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 : 2014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9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5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 smtClean="0"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151069" y="769033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455" y="7755210"/>
            <a:ext cx="260928" cy="289920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99" y="7721873"/>
            <a:ext cx="311664" cy="340656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86" y="7721873"/>
            <a:ext cx="268176" cy="311664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088" y="7800168"/>
            <a:ext cx="2171700" cy="828675"/>
          </a:xfrm>
          <a:prstGeom prst="rect">
            <a:avLst/>
          </a:prstGeom>
        </p:spPr>
      </p:pic>
      <p:sp>
        <p:nvSpPr>
          <p:cNvPr id="134" name="Rectangle 3"/>
          <p:cNvSpPr>
            <a:spLocks noChangeArrowheads="1"/>
          </p:cNvSpPr>
          <p:nvPr/>
        </p:nvSpPr>
        <p:spPr bwMode="auto">
          <a:xfrm>
            <a:off x="3401405" y="9047514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속눈썹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전문샵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쉬즈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아이래쉬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 : 2014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11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13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151069" y="8776878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0044" y="8841754"/>
            <a:ext cx="2190750" cy="847725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496" y="8834847"/>
            <a:ext cx="214651" cy="238501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667" y="8814976"/>
            <a:ext cx="254069" cy="277703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030" y="8811616"/>
            <a:ext cx="244689" cy="284368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241" y="8827763"/>
            <a:ext cx="260470" cy="24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0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90" y="3439585"/>
            <a:ext cx="2209800" cy="876300"/>
          </a:xfrm>
          <a:prstGeom prst="rect">
            <a:avLst/>
          </a:prstGeom>
        </p:spPr>
      </p:pic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56" name="Rectangle 3"/>
          <p:cNvSpPr>
            <a:spLocks noChangeArrowheads="1"/>
          </p:cNvSpPr>
          <p:nvPr/>
        </p:nvSpPr>
        <p:spPr bwMode="auto">
          <a:xfrm>
            <a:off x="3401405" y="1370651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국제속눈썹전문가협회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2014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10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08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151069" y="1244063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90" y="1323011"/>
            <a:ext cx="2171700" cy="8382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08" y="1298285"/>
            <a:ext cx="214651" cy="23850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79" y="1278414"/>
            <a:ext cx="254069" cy="27770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342" y="1275054"/>
            <a:ext cx="244689" cy="28436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709" y="1267861"/>
            <a:ext cx="2209800" cy="85725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38" y="1274534"/>
            <a:ext cx="260470" cy="245586"/>
          </a:xfrm>
          <a:prstGeom prst="rect">
            <a:avLst/>
          </a:prstGeom>
        </p:spPr>
      </p:pic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3401405" y="2431464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㈜</a:t>
            </a:r>
            <a:r>
              <a:rPr lang="en-US" altLang="ko-KR" sz="800" b="1" dirty="0" err="1" smtClean="0">
                <a:ea typeface="함초롬돋움" panose="02030504000101010101" pitchFamily="18" charset="-127"/>
              </a:rPr>
              <a:t>Medinex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151069" y="2304876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687" y="2376784"/>
            <a:ext cx="214651" cy="238501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411" y="2353553"/>
            <a:ext cx="244689" cy="284368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748" y="2346958"/>
            <a:ext cx="2190750" cy="85725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610" y="2352125"/>
            <a:ext cx="254069" cy="277703"/>
          </a:xfrm>
          <a:prstGeom prst="rect">
            <a:avLst/>
          </a:prstGeom>
        </p:spPr>
      </p:pic>
      <p:sp>
        <p:nvSpPr>
          <p:cNvPr id="84" name="Rectangle 3"/>
          <p:cNvSpPr>
            <a:spLocks noChangeArrowheads="1"/>
          </p:cNvSpPr>
          <p:nvPr/>
        </p:nvSpPr>
        <p:spPr bwMode="auto">
          <a:xfrm>
            <a:off x="3401405" y="3464037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㈜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올가휴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28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양사 관계증진과 미용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뷰티헬스케어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등의 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뷰티산업과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교육산업에서 주도적인 역할을 하며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우수 인재의 양성을 통한 지식기반 일자리 창출에 공동 노력함과 동시에 대학의 지역사회 공헌과 기업의 사회적 의무를 성실히 수행하기 위해 실무산학협약을 맺었습니다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151069" y="3336247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37" y="3375157"/>
            <a:ext cx="176915" cy="196572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75" y="3357957"/>
            <a:ext cx="211315" cy="230972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71" y="3367786"/>
            <a:ext cx="181829" cy="211315"/>
          </a:xfrm>
          <a:prstGeom prst="rect">
            <a:avLst/>
          </a:prstGeom>
        </p:spPr>
      </p:pic>
      <p:sp>
        <p:nvSpPr>
          <p:cNvPr id="90" name="Rectangle 3"/>
          <p:cNvSpPr>
            <a:spLocks noChangeArrowheads="1"/>
          </p:cNvSpPr>
          <p:nvPr/>
        </p:nvSpPr>
        <p:spPr bwMode="auto">
          <a:xfrm>
            <a:off x="3401405" y="4509738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레인보우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코스메팅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2014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13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151069" y="4383150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808" y="4450218"/>
            <a:ext cx="2200275" cy="847725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08" y="4483376"/>
            <a:ext cx="214651" cy="238501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79" y="4463505"/>
            <a:ext cx="254069" cy="277703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342" y="4460145"/>
            <a:ext cx="244689" cy="284368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38" y="4459625"/>
            <a:ext cx="260470" cy="245586"/>
          </a:xfrm>
          <a:prstGeom prst="rect">
            <a:avLst/>
          </a:prstGeom>
        </p:spPr>
      </p:pic>
      <p:sp>
        <p:nvSpPr>
          <p:cNvPr id="142" name="Rectangle 3"/>
          <p:cNvSpPr>
            <a:spLocks noChangeArrowheads="1"/>
          </p:cNvSpPr>
          <p:nvPr/>
        </p:nvSpPr>
        <p:spPr bwMode="auto">
          <a:xfrm>
            <a:off x="3401405" y="5627100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루디아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헤어디자인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아카데미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: 2016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12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151069" y="5393363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37" y="5482696"/>
            <a:ext cx="176915" cy="196572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75" y="5465496"/>
            <a:ext cx="211315" cy="230972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71" y="5475325"/>
            <a:ext cx="181829" cy="211315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8759" y="5467761"/>
            <a:ext cx="2190750" cy="866775"/>
          </a:xfrm>
          <a:prstGeom prst="rect">
            <a:avLst/>
          </a:prstGeom>
        </p:spPr>
      </p:pic>
      <p:sp>
        <p:nvSpPr>
          <p:cNvPr id="148" name="Rectangle 3"/>
          <p:cNvSpPr>
            <a:spLocks noChangeArrowheads="1"/>
          </p:cNvSpPr>
          <p:nvPr/>
        </p:nvSpPr>
        <p:spPr bwMode="auto">
          <a:xfrm>
            <a:off x="3401405" y="6535488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>
                <a:ea typeface="함초롬돋움" panose="02030504000101010101" pitchFamily="18" charset="-127"/>
              </a:rPr>
              <a:t>RUIKD : 2016</a:t>
            </a:r>
            <a:r>
              <a:rPr lang="ko-KR" altLang="en-US" sz="800" b="1" dirty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>
                <a:ea typeface="함초롬돋움" panose="02030504000101010101" pitchFamily="18" charset="-127"/>
              </a:rPr>
              <a:t>10</a:t>
            </a:r>
            <a:r>
              <a:rPr lang="ko-KR" altLang="en-US" sz="800" b="1" dirty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>
                <a:ea typeface="함초롬돋움" panose="02030504000101010101" pitchFamily="18" charset="-127"/>
              </a:rPr>
              <a:t>18</a:t>
            </a:r>
            <a:r>
              <a:rPr lang="ko-KR" altLang="en-US" sz="800" b="1" dirty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r>
              <a:rPr lang="ko-KR" altLang="en-US" sz="800" dirty="0">
                <a:ea typeface="나눔고딕" panose="020D0604000000000000" pitchFamily="50" charset="-127"/>
              </a:rPr>
              <a:t>미용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뷰티코디네이트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교육산업에서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주도적인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역할을 할 수 있도록 협력하여 양 기관 이미지 제고와 미래교육산업 증대에 기여하기 위해 실무산학협약을 맺었습니다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151069" y="6408900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9400" y="6469461"/>
            <a:ext cx="2209800" cy="876300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37" y="6492633"/>
            <a:ext cx="176915" cy="196572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75" y="6475433"/>
            <a:ext cx="211315" cy="230972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71" y="6485262"/>
            <a:ext cx="181829" cy="211315"/>
          </a:xfrm>
          <a:prstGeom prst="rect">
            <a:avLst/>
          </a:prstGeom>
        </p:spPr>
      </p:pic>
      <p:sp>
        <p:nvSpPr>
          <p:cNvPr id="156" name="Rectangle 3"/>
          <p:cNvSpPr>
            <a:spLocks noChangeArrowheads="1"/>
          </p:cNvSpPr>
          <p:nvPr/>
        </p:nvSpPr>
        <p:spPr bwMode="auto">
          <a:xfrm>
            <a:off x="3401405" y="7729468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크리스챤소보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뷰티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아카데미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2010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9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151069" y="745269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37" y="7515696"/>
            <a:ext cx="176915" cy="196572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75" y="7498496"/>
            <a:ext cx="211315" cy="23097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71" y="7508325"/>
            <a:ext cx="181829" cy="211315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223" y="7519249"/>
            <a:ext cx="2209800" cy="819150"/>
          </a:xfrm>
          <a:prstGeom prst="rect">
            <a:avLst/>
          </a:prstGeom>
        </p:spPr>
      </p:pic>
      <p:sp>
        <p:nvSpPr>
          <p:cNvPr id="162" name="Rectangle 3"/>
          <p:cNvSpPr>
            <a:spLocks noChangeArrowheads="1"/>
          </p:cNvSpPr>
          <p:nvPr/>
        </p:nvSpPr>
        <p:spPr bwMode="auto">
          <a:xfrm>
            <a:off x="3401405" y="8608342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컬러니크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㈜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더유핏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ea typeface="나눔고딕" panose="020D0604000000000000" pitchFamily="50" charset="-127"/>
              </a:rPr>
              <a:t>‘</a:t>
            </a:r>
            <a:r>
              <a:rPr lang="ko-KR" altLang="en-US" sz="800" dirty="0" smtClean="0">
                <a:ea typeface="나눔고딕" panose="020D0604000000000000" pitchFamily="50" charset="-127"/>
              </a:rPr>
              <a:t>산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∙학 연계를 통해 창의적이며 고객친화적인 화장품 개발과 다양한 프로젝트 진행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취업연계 프로그램을 통해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양 기관의 발전과 기업의 사회적 의무를 성실히 수행하기 위해 실무산학협약을 맺었습니다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151069" y="848175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9400" y="8551840"/>
            <a:ext cx="2200275" cy="857250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56" y="8568277"/>
            <a:ext cx="176915" cy="196572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673" y="8570038"/>
            <a:ext cx="181829" cy="211315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0544" y="8586522"/>
            <a:ext cx="189135" cy="178327"/>
          </a:xfrm>
          <a:prstGeom prst="rect">
            <a:avLst/>
          </a:prstGeom>
        </p:spPr>
      </p:pic>
      <p:sp>
        <p:nvSpPr>
          <p:cNvPr id="168" name="Rectangle 3"/>
          <p:cNvSpPr>
            <a:spLocks noChangeArrowheads="1"/>
          </p:cNvSpPr>
          <p:nvPr/>
        </p:nvSpPr>
        <p:spPr bwMode="auto">
          <a:xfrm>
            <a:off x="3401405" y="9796887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(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사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)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월드뷰티아트협회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1151069" y="9526251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08" y="9585697"/>
            <a:ext cx="214651" cy="238501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79" y="9565826"/>
            <a:ext cx="254069" cy="277703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342" y="9562466"/>
            <a:ext cx="244689" cy="284368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38" y="9561946"/>
            <a:ext cx="260470" cy="245586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8924" y="9560989"/>
            <a:ext cx="21812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2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117476" y="1868057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7476" y="2250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5888" y="1191782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7476" y="2631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17476" y="3012645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17476" y="363403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산학협력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17476" y="4015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17476" y="4396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055688" y="2250645"/>
            <a:ext cx="15776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취업</a:t>
            </a:r>
            <a:r>
              <a:rPr lang="en-US" altLang="ko-KR" sz="1000" b="1" dirty="0">
                <a:ea typeface="함초롬돋움" panose="02030504000101010101" pitchFamily="18" charset="-127"/>
              </a:rPr>
              <a:t>/</a:t>
            </a:r>
            <a:r>
              <a:rPr lang="ko-KR" altLang="en-US" sz="1000" b="1" dirty="0">
                <a:ea typeface="함초롬돋움" panose="02030504000101010101" pitchFamily="18" charset="-127"/>
              </a:rPr>
              <a:t>진출분야 소개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5688" y="2543037"/>
            <a:ext cx="5602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미용분야 패키지디자이너</a:t>
            </a:r>
            <a:r>
              <a:rPr lang="en-US" altLang="ko-KR" sz="1000" dirty="0"/>
              <a:t>/ </a:t>
            </a:r>
            <a:r>
              <a:rPr lang="ko-KR" altLang="en-US" sz="1000" dirty="0"/>
              <a:t>에디터 </a:t>
            </a:r>
            <a:r>
              <a:rPr lang="en-US" altLang="ko-KR" sz="1000" dirty="0"/>
              <a:t>/ </a:t>
            </a:r>
            <a:r>
              <a:rPr lang="ko-KR" altLang="en-US" sz="1000" dirty="0"/>
              <a:t>헤어</a:t>
            </a:r>
            <a:r>
              <a:rPr lang="en-US" altLang="ko-KR" sz="1000" dirty="0"/>
              <a:t>/</a:t>
            </a:r>
            <a:r>
              <a:rPr lang="ko-KR" altLang="en-US" sz="1000" dirty="0"/>
              <a:t>메이크업</a:t>
            </a:r>
            <a:r>
              <a:rPr lang="en-US" altLang="ko-KR" sz="1000" dirty="0"/>
              <a:t>/</a:t>
            </a:r>
            <a:r>
              <a:rPr lang="ko-KR" altLang="en-US" sz="1000" dirty="0"/>
              <a:t>피부</a:t>
            </a:r>
            <a:r>
              <a:rPr lang="en-US" altLang="ko-KR" sz="1000" dirty="0"/>
              <a:t>/</a:t>
            </a:r>
            <a:r>
              <a:rPr lang="ko-KR" altLang="en-US" sz="1000" dirty="0"/>
              <a:t>네일</a:t>
            </a:r>
            <a:r>
              <a:rPr lang="en-US" altLang="ko-KR" sz="1000" dirty="0"/>
              <a:t>/</a:t>
            </a:r>
            <a:r>
              <a:rPr lang="ko-KR" altLang="en-US" sz="1000" dirty="0"/>
              <a:t>스킨아트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웨딩</a:t>
            </a:r>
            <a:r>
              <a:rPr lang="en-US" altLang="ko-KR" sz="1000" dirty="0"/>
              <a:t>/</a:t>
            </a:r>
            <a:r>
              <a:rPr lang="ko-KR" altLang="en-US" sz="1000" dirty="0"/>
              <a:t>모발두피관리 디자이너 및 창업 </a:t>
            </a:r>
            <a:r>
              <a:rPr lang="en-US" altLang="ko-KR" sz="1000" dirty="0"/>
              <a:t>/ </a:t>
            </a:r>
            <a:r>
              <a:rPr lang="ko-KR" altLang="en-US" sz="1000" dirty="0"/>
              <a:t>피부과 </a:t>
            </a:r>
            <a:r>
              <a:rPr lang="en-US" altLang="ko-KR" sz="1000" dirty="0"/>
              <a:t>/</a:t>
            </a:r>
            <a:r>
              <a:rPr lang="ko-KR" altLang="en-US" sz="1000" dirty="0"/>
              <a:t>성형외과 </a:t>
            </a:r>
            <a:r>
              <a:rPr lang="en-US" altLang="ko-KR" sz="1000" dirty="0"/>
              <a:t>/</a:t>
            </a:r>
            <a:r>
              <a:rPr lang="ko-KR" altLang="en-US" sz="1000" dirty="0"/>
              <a:t>일반병원 </a:t>
            </a:r>
            <a:r>
              <a:rPr lang="ko-KR" altLang="en-US" sz="1000" dirty="0" err="1"/>
              <a:t>뷰티코디</a:t>
            </a:r>
            <a:r>
              <a:rPr lang="en-US" altLang="ko-KR" sz="1000" dirty="0"/>
              <a:t>/</a:t>
            </a:r>
            <a:r>
              <a:rPr lang="ko-KR" altLang="en-US" sz="1000" dirty="0"/>
              <a:t>모발두피관리병원 매니저 및 코디네이터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마네킨</a:t>
            </a:r>
            <a:r>
              <a:rPr lang="ko-KR" altLang="en-US" sz="1000" dirty="0"/>
              <a:t> 디자이너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에디터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텔레마케터</a:t>
            </a:r>
            <a:r>
              <a:rPr lang="en-US" altLang="ko-KR" sz="1000" dirty="0"/>
              <a:t>/ </a:t>
            </a:r>
            <a:r>
              <a:rPr lang="ko-KR" altLang="en-US" sz="1000" dirty="0"/>
              <a:t>소자본 미용관련 </a:t>
            </a:r>
            <a:r>
              <a:rPr lang="en-US" altLang="ko-KR" sz="1000" dirty="0"/>
              <a:t>On/off Line </a:t>
            </a:r>
            <a:r>
              <a:rPr lang="ko-KR" altLang="en-US" sz="1000" dirty="0"/>
              <a:t>창업</a:t>
            </a:r>
            <a:r>
              <a:rPr lang="en-US" altLang="ko-KR" sz="1000" dirty="0"/>
              <a:t>/ </a:t>
            </a:r>
            <a:r>
              <a:rPr lang="ko-KR" altLang="en-US" sz="1000" dirty="0"/>
              <a:t>모발 및 두피 관리 전문가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스타일리스트</a:t>
            </a:r>
            <a:r>
              <a:rPr lang="en-US" altLang="ko-KR" sz="1000" dirty="0"/>
              <a:t>/ </a:t>
            </a:r>
            <a:r>
              <a:rPr lang="ko-KR" altLang="en-US" sz="1000" dirty="0"/>
              <a:t>학원 강사 및 교육 전문가</a:t>
            </a:r>
            <a:r>
              <a:rPr lang="en-US" altLang="ko-KR" sz="1000" dirty="0"/>
              <a:t>/ </a:t>
            </a:r>
            <a:r>
              <a:rPr lang="ko-KR" altLang="en-US" sz="1000" dirty="0"/>
              <a:t>방과 후 지도교사 </a:t>
            </a:r>
            <a:r>
              <a:rPr lang="en-US" altLang="ko-KR" sz="1000" dirty="0"/>
              <a:t>/ </a:t>
            </a:r>
            <a:r>
              <a:rPr lang="ko-KR" altLang="en-US" sz="1000" dirty="0"/>
              <a:t>호텔 </a:t>
            </a:r>
            <a:r>
              <a:rPr lang="en-US" altLang="ko-KR" sz="1000" dirty="0"/>
              <a:t>&amp; </a:t>
            </a:r>
            <a:r>
              <a:rPr lang="ko-KR" altLang="en-US" sz="1000" dirty="0" err="1"/>
              <a:t>리조트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스파</a:t>
            </a:r>
            <a:r>
              <a:rPr lang="ko-KR" altLang="en-US" sz="1000" dirty="0"/>
              <a:t> 매니저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컨시어지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산모케어</a:t>
            </a:r>
            <a:r>
              <a:rPr lang="en-US" altLang="ko-KR" sz="1000" dirty="0"/>
              <a:t>,</a:t>
            </a:r>
            <a:r>
              <a:rPr lang="ko-KR" altLang="en-US" sz="1000" dirty="0"/>
              <a:t>전문병원 </a:t>
            </a:r>
            <a:r>
              <a:rPr lang="ko-KR" altLang="en-US" sz="1000" dirty="0" err="1"/>
              <a:t>스파센터</a:t>
            </a:r>
            <a:r>
              <a:rPr lang="ko-KR" altLang="en-US" sz="1000" dirty="0"/>
              <a:t> 관리자 </a:t>
            </a:r>
            <a:r>
              <a:rPr lang="en-US" altLang="ko-KR" sz="1000" dirty="0"/>
              <a:t>/ </a:t>
            </a:r>
            <a:r>
              <a:rPr lang="ko-KR" altLang="en-US" sz="1000" dirty="0"/>
              <a:t>헬스 코디네이터 </a:t>
            </a:r>
            <a:r>
              <a:rPr lang="en-US" altLang="ko-KR" sz="1000" dirty="0"/>
              <a:t>/ </a:t>
            </a:r>
            <a:r>
              <a:rPr lang="ko-KR" altLang="en-US" sz="1000" dirty="0"/>
              <a:t>건강관리 컨설턴트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병원뷰티코디네이터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/>
              <a:t>대학교 평생교육원 강사 및 교수 </a:t>
            </a:r>
            <a:r>
              <a:rPr lang="en-US" altLang="ko-KR" sz="1000" dirty="0"/>
              <a:t>/ </a:t>
            </a:r>
            <a:r>
              <a:rPr lang="ko-KR" altLang="en-US" sz="1000" dirty="0"/>
              <a:t>대학교 강사 및 교수</a:t>
            </a:r>
            <a:r>
              <a:rPr lang="en-US" altLang="ko-KR" sz="1000" dirty="0"/>
              <a:t>/ </a:t>
            </a:r>
            <a:r>
              <a:rPr lang="ko-KR" altLang="en-US" sz="1000" dirty="0"/>
              <a:t>미용관련 산업체 입사 등</a:t>
            </a:r>
            <a:r>
              <a:rPr lang="en-US" altLang="ko-KR" sz="1000" dirty="0"/>
              <a:t>.</a:t>
            </a:r>
            <a:endParaRPr lang="en-US" altLang="ko-KR" sz="1000" dirty="0">
              <a:effectLst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49076"/>
              </p:ext>
            </p:extLst>
          </p:nvPr>
        </p:nvGraphicFramePr>
        <p:xfrm>
          <a:off x="1086513" y="3791242"/>
          <a:ext cx="5571836" cy="2971800"/>
        </p:xfrm>
        <a:graphic>
          <a:graphicData uri="http://schemas.openxmlformats.org/drawingml/2006/table">
            <a:tbl>
              <a:tblPr/>
              <a:tblGrid>
                <a:gridCol w="2837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0000FF"/>
                          </a:solidFill>
                          <a:effectLst/>
                        </a:rPr>
                        <a:t>공통</a:t>
                      </a:r>
                      <a:br>
                        <a:rPr lang="ko-KR" altLang="en-US" sz="1000" b="1" dirty="0">
                          <a:solidFill>
                            <a:srgbClr val="0000FF"/>
                          </a:solidFill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미용 패키지디자이너</a:t>
                      </a:r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미용상품개발자 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상품 기획자</a:t>
                      </a:r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아트상품 개발자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미용 상품디자이너</a:t>
                      </a:r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미용잡지사 및 패션 에디터</a:t>
                      </a:r>
                      <a:r>
                        <a:rPr lang="en-US" altLang="ko-KR" sz="1000" dirty="0">
                          <a:effectLst/>
                        </a:rPr>
                        <a:t>(editor)</a:t>
                      </a:r>
                      <a:br>
                        <a:rPr lang="en-US" altLang="ko-KR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미용관련 창업 </a:t>
                      </a:r>
                      <a:r>
                        <a:rPr lang="en-US" altLang="ko-KR" sz="1000" dirty="0">
                          <a:effectLst/>
                        </a:rPr>
                        <a:t>/ </a:t>
                      </a:r>
                      <a:r>
                        <a:rPr lang="ko-KR" altLang="en-US" sz="1000" dirty="0">
                          <a:effectLst/>
                        </a:rPr>
                        <a:t>미용 </a:t>
                      </a:r>
                      <a:r>
                        <a:rPr lang="ko-KR" altLang="en-US" sz="1000" dirty="0" smtClean="0">
                          <a:effectLst/>
                        </a:rPr>
                        <a:t>시각디자이너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80122"/>
                          </a:solidFill>
                          <a:effectLst/>
                        </a:rPr>
                        <a:t>헤어 스타일리스트 분야</a:t>
                      </a:r>
                      <a:br>
                        <a:rPr lang="ko-KR" altLang="en-US" sz="1000" b="1" dirty="0">
                          <a:solidFill>
                            <a:srgbClr val="C80122"/>
                          </a:solidFill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 err="1">
                          <a:effectLst/>
                        </a:rPr>
                        <a:t>헤어디자이너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/ </a:t>
                      </a:r>
                      <a:r>
                        <a:rPr lang="ko-KR" altLang="en-US" sz="1000" dirty="0">
                          <a:effectLst/>
                        </a:rPr>
                        <a:t>메이크업디자이너 </a:t>
                      </a:r>
                      <a:r>
                        <a:rPr lang="en-US" altLang="ko-KR" sz="1000" dirty="0">
                          <a:effectLst/>
                        </a:rPr>
                        <a:t>/ </a:t>
                      </a:r>
                      <a:r>
                        <a:rPr lang="ko-KR" altLang="en-US" sz="1000" dirty="0">
                          <a:effectLst/>
                        </a:rPr>
                        <a:t>네일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스킨아트</a:t>
                      </a:r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미용 스타일리스트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미용 코디네이터</a:t>
                      </a: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9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 err="1" smtClean="0">
                          <a:solidFill>
                            <a:srgbClr val="C80122"/>
                          </a:solidFill>
                          <a:effectLst/>
                        </a:rPr>
                        <a:t>뷰티</a:t>
                      </a:r>
                      <a:r>
                        <a:rPr lang="ko-KR" altLang="en-US" sz="1000" b="1" dirty="0" smtClean="0">
                          <a:solidFill>
                            <a:srgbClr val="C80122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rgbClr val="C80122"/>
                          </a:solidFill>
                          <a:effectLst/>
                        </a:rPr>
                        <a:t>헬스케어</a:t>
                      </a:r>
                      <a:r>
                        <a:rPr lang="ko-KR" altLang="en-US" sz="1000" b="1" dirty="0">
                          <a:solidFill>
                            <a:srgbClr val="C80122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rgbClr val="C80122"/>
                          </a:solidFill>
                          <a:effectLst/>
                        </a:rPr>
                        <a:t>분야</a:t>
                      </a:r>
                      <a:br>
                        <a:rPr lang="ko-KR" altLang="en-US" sz="1000" b="1" dirty="0" smtClean="0">
                          <a:solidFill>
                            <a:srgbClr val="C80122"/>
                          </a:solidFill>
                          <a:effectLst/>
                        </a:rPr>
                      </a:br>
                      <a:r>
                        <a:rPr lang="en-US" altLang="ko-KR" sz="1000" dirty="0" smtClean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헬스 코디네이터 </a:t>
                      </a:r>
                      <a:r>
                        <a:rPr lang="en-US" altLang="ko-KR" sz="1000" dirty="0">
                          <a:effectLst/>
                        </a:rPr>
                        <a:t>/ </a:t>
                      </a:r>
                      <a:r>
                        <a:rPr lang="ko-KR" altLang="en-US" sz="1000" dirty="0">
                          <a:effectLst/>
                        </a:rPr>
                        <a:t>건강관리 컨설턴트 </a:t>
                      </a:r>
                      <a:r>
                        <a:rPr lang="en-US" altLang="ko-KR" sz="1000" dirty="0">
                          <a:effectLst/>
                        </a:rPr>
                        <a:t>/</a:t>
                      </a:r>
                      <a:r>
                        <a:rPr lang="ko-KR" altLang="en-US" sz="1000" dirty="0">
                          <a:effectLst/>
                        </a:rPr>
                        <a:t>병원코디네이터</a:t>
                      </a:r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호텔 </a:t>
                      </a:r>
                      <a:r>
                        <a:rPr lang="en-US" altLang="ko-KR" sz="1000" dirty="0">
                          <a:effectLst/>
                        </a:rPr>
                        <a:t>&amp; </a:t>
                      </a:r>
                      <a:r>
                        <a:rPr lang="ko-KR" altLang="en-US" sz="1000" dirty="0" err="1">
                          <a:effectLst/>
                        </a:rPr>
                        <a:t>리조트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ko-KR" altLang="en-US" sz="1000" dirty="0" err="1">
                          <a:effectLst/>
                        </a:rPr>
                        <a:t>스파</a:t>
                      </a:r>
                      <a:r>
                        <a:rPr lang="ko-KR" altLang="en-US" sz="1000" dirty="0">
                          <a:effectLst/>
                        </a:rPr>
                        <a:t> 매니저 </a:t>
                      </a:r>
                      <a:r>
                        <a:rPr lang="en-US" altLang="ko-KR" sz="1000" dirty="0">
                          <a:effectLst/>
                        </a:rPr>
                        <a:t>/ </a:t>
                      </a:r>
                      <a:r>
                        <a:rPr lang="ko-KR" altLang="en-US" sz="1000" dirty="0" err="1">
                          <a:effectLst/>
                        </a:rPr>
                        <a:t>컨시어지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/ </a:t>
                      </a:r>
                      <a:r>
                        <a:rPr lang="ko-KR" altLang="en-US" sz="1000" dirty="0" err="1">
                          <a:effectLst/>
                        </a:rPr>
                        <a:t>산모케어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전문병원 </a:t>
                      </a:r>
                      <a:r>
                        <a:rPr lang="ko-KR" altLang="en-US" sz="1000" dirty="0" err="1">
                          <a:effectLst/>
                        </a:rPr>
                        <a:t>스파센터</a:t>
                      </a:r>
                      <a:r>
                        <a:rPr lang="ko-KR" altLang="en-US" sz="1000" dirty="0">
                          <a:effectLst/>
                        </a:rPr>
                        <a:t> 관리자</a:t>
                      </a:r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헬스 코디네이터 </a:t>
                      </a:r>
                      <a:r>
                        <a:rPr lang="en-US" altLang="ko-KR" sz="1000" dirty="0">
                          <a:effectLst/>
                        </a:rPr>
                        <a:t>/ </a:t>
                      </a:r>
                      <a:r>
                        <a:rPr lang="ko-KR" altLang="en-US" sz="1000" dirty="0">
                          <a:effectLst/>
                        </a:rPr>
                        <a:t>건강관리 컨설턴트 </a:t>
                      </a:r>
                      <a:r>
                        <a:rPr lang="en-US" altLang="ko-KR" sz="1000" dirty="0">
                          <a:effectLst/>
                        </a:rPr>
                        <a:t>/ </a:t>
                      </a:r>
                      <a:r>
                        <a:rPr lang="ko-KR" altLang="en-US" sz="1000" dirty="0" err="1">
                          <a:effectLst/>
                        </a:rPr>
                        <a:t>병원뷰티코디네이터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 err="1" smtClean="0">
                          <a:solidFill>
                            <a:srgbClr val="C80122"/>
                          </a:solidFill>
                          <a:effectLst/>
                        </a:rPr>
                        <a:t>메디컬</a:t>
                      </a:r>
                      <a:r>
                        <a:rPr lang="ko-KR" altLang="en-US" sz="1000" b="1" dirty="0" smtClean="0">
                          <a:solidFill>
                            <a:srgbClr val="C80122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rgbClr val="C80122"/>
                          </a:solidFill>
                          <a:effectLst/>
                        </a:rPr>
                        <a:t>뷰티코디네이터</a:t>
                      </a:r>
                      <a:r>
                        <a:rPr lang="ko-KR" altLang="en-US" sz="1000" b="1" dirty="0">
                          <a:solidFill>
                            <a:srgbClr val="C80122"/>
                          </a:solidFill>
                          <a:effectLst/>
                        </a:rPr>
                        <a:t> 분야</a:t>
                      </a:r>
                      <a:r>
                        <a:rPr lang="ko-KR" altLang="en-US" sz="1000" dirty="0">
                          <a:effectLst/>
                        </a:rPr>
                        <a:t/>
                      </a:r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병원 </a:t>
                      </a:r>
                      <a:r>
                        <a:rPr lang="ko-KR" altLang="en-US" sz="1000" dirty="0" err="1">
                          <a:effectLst/>
                        </a:rPr>
                        <a:t>뷰티코디네이터</a:t>
                      </a:r>
                      <a:r>
                        <a:rPr lang="ko-KR" altLang="en-US" sz="1000" dirty="0">
                          <a:effectLst/>
                        </a:rPr>
                        <a:t/>
                      </a:r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- </a:t>
                      </a:r>
                      <a:r>
                        <a:rPr lang="ko-KR" altLang="en-US" sz="1000" dirty="0">
                          <a:effectLst/>
                        </a:rPr>
                        <a:t>코디네이터</a:t>
                      </a: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직사각형 29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34419"/>
              </p:ext>
            </p:extLst>
          </p:nvPr>
        </p:nvGraphicFramePr>
        <p:xfrm>
          <a:off x="1086514" y="1806050"/>
          <a:ext cx="5571835" cy="342519"/>
        </p:xfrm>
        <a:graphic>
          <a:graphicData uri="http://schemas.openxmlformats.org/drawingml/2006/table">
            <a:tbl>
              <a:tblPr/>
              <a:tblGrid>
                <a:gridCol w="879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함께하는 기업들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853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117476" y="1868057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7476" y="2250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5888" y="1191782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7476" y="2631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17476" y="3012645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17476" y="363403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산학협력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17476" y="4015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17476" y="4396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80283"/>
              </p:ext>
            </p:extLst>
          </p:nvPr>
        </p:nvGraphicFramePr>
        <p:xfrm>
          <a:off x="1118262" y="3235944"/>
          <a:ext cx="5409930" cy="2435922"/>
        </p:xfrm>
        <a:graphic>
          <a:graphicData uri="http://schemas.openxmlformats.org/drawingml/2006/table">
            <a:tbl>
              <a:tblPr/>
              <a:tblGrid>
                <a:gridCol w="321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7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1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학년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학기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</a:rPr>
                        <a:t>헤어 스타일리스트</a:t>
                      </a:r>
                      <a:r>
                        <a:rPr lang="en-US" altLang="ko-KR" sz="800" dirty="0">
                          <a:effectLst/>
                        </a:rPr>
                        <a:t>(</a:t>
                      </a:r>
                      <a:r>
                        <a:rPr lang="ko-KR" altLang="en-US" sz="800" dirty="0">
                          <a:effectLst/>
                        </a:rPr>
                        <a:t>분야</a:t>
                      </a:r>
                      <a:r>
                        <a:rPr lang="en-US" altLang="ko-KR" sz="800" dirty="0">
                          <a:effectLst/>
                        </a:rPr>
                        <a:t>)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effectLst/>
                        </a:rPr>
                        <a:t>뷰티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ko-KR" altLang="en-US" sz="800" dirty="0" err="1">
                          <a:effectLst/>
                        </a:rPr>
                        <a:t>헬스케어</a:t>
                      </a:r>
                      <a:r>
                        <a:rPr lang="en-US" altLang="ko-KR" sz="800" dirty="0">
                          <a:effectLst/>
                        </a:rPr>
                        <a:t>(</a:t>
                      </a:r>
                      <a:r>
                        <a:rPr lang="ko-KR" altLang="en-US" sz="800" dirty="0">
                          <a:effectLst/>
                        </a:rPr>
                        <a:t>분야</a:t>
                      </a:r>
                      <a:r>
                        <a:rPr lang="en-US" altLang="ko-KR" sz="800" dirty="0">
                          <a:effectLst/>
                        </a:rPr>
                        <a:t>)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effectLst/>
                        </a:rPr>
                        <a:t>메디컬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ko-KR" altLang="en-US" sz="800" dirty="0" err="1">
                          <a:effectLst/>
                        </a:rPr>
                        <a:t>뷰티코디네이트</a:t>
                      </a:r>
                      <a:r>
                        <a:rPr lang="en-US" altLang="ko-KR" sz="800" dirty="0">
                          <a:effectLst/>
                        </a:rPr>
                        <a:t>(</a:t>
                      </a:r>
                      <a:r>
                        <a:rPr lang="ko-KR" altLang="en-US" sz="800" dirty="0">
                          <a:effectLst/>
                        </a:rPr>
                        <a:t>분야</a:t>
                      </a:r>
                      <a:r>
                        <a:rPr lang="en-US" altLang="ko-KR" sz="800" dirty="0">
                          <a:effectLst/>
                        </a:rPr>
                        <a:t>)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2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생활과컴퓨터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피부생리학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색채학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코디네이트미학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기초헤어커트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컴퓨터그래픽스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평면조형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기초드라이실습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기초메이크업실습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기초피부관리실습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3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홈페이지설계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타이포그래피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모발과학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공중보건학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헤어퍼머넌트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헤어스타일링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네일케어실습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기초전신관리실습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메디컬스킨케어</a:t>
                      </a:r>
                      <a:r>
                        <a:rPr lang="en-US" altLang="ko-KR" sz="800">
                          <a:effectLst/>
                        </a:rPr>
                        <a:t>, CS</a:t>
                      </a:r>
                      <a:r>
                        <a:rPr lang="ko-KR" altLang="en-US" sz="800">
                          <a:effectLst/>
                        </a:rPr>
                        <a:t>교육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사진촬영과 감상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전자출판</a:t>
                      </a:r>
                      <a:r>
                        <a:rPr lang="en-US" altLang="ko-KR" sz="800">
                          <a:solidFill>
                            <a:srgbClr val="C80122"/>
                          </a:solidFill>
                          <a:effectLst/>
                        </a:rPr>
                        <a:t>(DTP</a:t>
                      </a:r>
                      <a:r>
                        <a:rPr lang="en-US" altLang="ko-KR" sz="800">
                          <a:effectLst/>
                        </a:rPr>
                        <a:t>), </a:t>
                      </a:r>
                      <a:r>
                        <a:rPr lang="ko-KR" altLang="en-US" sz="800">
                          <a:effectLst/>
                        </a:rPr>
                        <a:t>모발 및 두피관리 실습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헤어컬러링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뷰티색채학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캐릭터메이크업실습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br>
                        <a:rPr lang="en-US" altLang="ko-KR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응용전신관리실습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br>
                        <a:rPr lang="en-US" altLang="ko-KR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중급아트네일케어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에스테틱기기학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비만체형관리학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63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3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편집디자인실습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 디자인리서치와 마케팅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화장품학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2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전공기초실무</a:t>
                      </a:r>
                      <a:r>
                        <a:rPr lang="en-US" altLang="ko-KR" sz="800">
                          <a:effectLst/>
                        </a:rPr>
                        <a:t>I,</a:t>
                      </a:r>
                      <a:r>
                        <a:rPr lang="ko-KR" altLang="en-US" sz="800">
                          <a:effectLst/>
                        </a:rPr>
                        <a:t>전공실무</a:t>
                      </a:r>
                      <a:r>
                        <a:rPr lang="en-US" altLang="ko-KR" sz="800">
                          <a:effectLst/>
                        </a:rPr>
                        <a:t>I,</a:t>
                      </a:r>
                      <a:br>
                        <a:rPr lang="en-US" altLang="ko-KR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이미지메이킹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한방미용학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에스테틱살롱트리트먼트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메디컬</a:t>
                      </a:r>
                      <a:r>
                        <a:rPr lang="en-US" altLang="ko-KR" sz="800">
                          <a:effectLst/>
                        </a:rPr>
                        <a:t>&amp;</a:t>
                      </a:r>
                      <a:r>
                        <a:rPr lang="ko-KR" altLang="en-US" sz="800">
                          <a:effectLst/>
                        </a:rPr>
                        <a:t>응용 스킨케어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모발및두피관리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성형스킨케어</a:t>
                      </a:r>
                      <a:r>
                        <a:rPr lang="en-US" altLang="ko-KR" sz="800">
                          <a:effectLst/>
                        </a:rPr>
                        <a:t>,</a:t>
                      </a:r>
                      <a:br>
                        <a:rPr lang="en-US" altLang="ko-KR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메디컬미용기기학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포장디자인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디자인세미나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광고학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상담심리학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7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전공기초실무</a:t>
                      </a:r>
                      <a:r>
                        <a:rPr lang="en-US" altLang="ko-KR" sz="800">
                          <a:effectLst/>
                        </a:rPr>
                        <a:t>II, </a:t>
                      </a:r>
                      <a:r>
                        <a:rPr lang="ko-KR" altLang="en-US" sz="800">
                          <a:effectLst/>
                        </a:rPr>
                        <a:t>전공실무</a:t>
                      </a:r>
                      <a:r>
                        <a:rPr lang="en-US" altLang="ko-KR" sz="800">
                          <a:effectLst/>
                        </a:rPr>
                        <a:t>II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미용식이요법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미용과 건강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병원코디네이터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상담큐레이터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718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4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1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디자인경영과 브랜드전략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C80122"/>
                          </a:solidFill>
                          <a:effectLst/>
                        </a:rPr>
                        <a:t>디지털콘텐츠기획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뷰티스토리텔링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뷰티산업의 </a:t>
                      </a:r>
                      <a:r>
                        <a:rPr lang="en-US" altLang="ko-KR" sz="800">
                          <a:effectLst/>
                        </a:rPr>
                        <a:t>CS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7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전공실무</a:t>
                      </a:r>
                      <a:r>
                        <a:rPr lang="en-US" altLang="ko-KR" sz="800">
                          <a:effectLst/>
                        </a:rPr>
                        <a:t>III, </a:t>
                      </a:r>
                      <a:r>
                        <a:rPr lang="ko-KR" altLang="en-US" sz="800">
                          <a:effectLst/>
                        </a:rPr>
                        <a:t>뷰티작품제작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뷰티</a:t>
                      </a:r>
                      <a:r>
                        <a:rPr lang="en-US" altLang="ko-KR" sz="800">
                          <a:effectLst/>
                        </a:rPr>
                        <a:t>&amp;</a:t>
                      </a:r>
                      <a:r>
                        <a:rPr lang="ko-KR" altLang="en-US" sz="800">
                          <a:effectLst/>
                        </a:rPr>
                        <a:t>헬스세미나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응용피부관리실습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미용작품발표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solidFill>
                            <a:srgbClr val="C80122"/>
                          </a:solidFill>
                          <a:effectLst/>
                        </a:rPr>
                        <a:t>세일즈포로모션전략</a:t>
                      </a:r>
                      <a:r>
                        <a:rPr lang="en-US" altLang="ko-KR" sz="800" dirty="0">
                          <a:effectLst/>
                        </a:rPr>
                        <a:t>, </a:t>
                      </a:r>
                      <a:r>
                        <a:rPr lang="ko-KR" altLang="en-US" sz="800" dirty="0">
                          <a:effectLst/>
                        </a:rPr>
                        <a:t>포트폴리오</a:t>
                      </a:r>
                      <a:r>
                        <a:rPr lang="en-US" altLang="ko-KR" sz="800" dirty="0">
                          <a:effectLst/>
                        </a:rPr>
                        <a:t>, </a:t>
                      </a:r>
                      <a:r>
                        <a:rPr lang="ko-KR" altLang="en-US" sz="800" dirty="0">
                          <a:effectLst/>
                        </a:rPr>
                        <a:t>졸업작품제작</a:t>
                      </a:r>
                      <a:r>
                        <a:rPr lang="en-US" altLang="ko-KR" sz="800" dirty="0">
                          <a:effectLst/>
                        </a:rPr>
                        <a:t>, </a:t>
                      </a:r>
                      <a:r>
                        <a:rPr lang="ko-KR" altLang="en-US" sz="800" dirty="0">
                          <a:effectLst/>
                        </a:rPr>
                        <a:t>전공실무연수</a:t>
                      </a:r>
                    </a:p>
                  </a:txBody>
                  <a:tcPr marL="6473" marR="6473" marT="6473" marB="6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055688" y="2385424"/>
            <a:ext cx="277672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교육목표 및 분야별 학습개요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5688" y="2631645"/>
            <a:ext cx="56026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C80122"/>
                </a:solidFill>
              </a:rPr>
              <a:t>한디원</a:t>
            </a:r>
            <a:r>
              <a:rPr lang="ko-KR" altLang="en-US" sz="1000" b="1" dirty="0">
                <a:solidFill>
                  <a:srgbClr val="C80122"/>
                </a:solidFill>
              </a:rPr>
              <a:t> </a:t>
            </a:r>
            <a:r>
              <a:rPr lang="ko-KR" altLang="en-US" sz="1000" b="1" dirty="0" err="1">
                <a:solidFill>
                  <a:srgbClr val="C80122"/>
                </a:solidFill>
              </a:rPr>
              <a:t>미용학전공</a:t>
            </a:r>
            <a:r>
              <a:rPr lang="ko-KR" altLang="en-US" sz="1000" b="1" dirty="0">
                <a:solidFill>
                  <a:srgbClr val="C80122"/>
                </a:solidFill>
              </a:rPr>
              <a:t> 교육목표</a:t>
            </a:r>
            <a:r>
              <a:rPr lang="ko-KR" altLang="en-US" sz="1000" dirty="0"/>
              <a:t>는 미용관련 학문을 기초로 시각적인 디자인교육을 쌓아 올려 졸업 후 미용기능인이 아닌 </a:t>
            </a:r>
            <a:r>
              <a:rPr lang="ko-KR" altLang="en-US" sz="1000" dirty="0" err="1"/>
              <a:t>미용트렌드를</a:t>
            </a:r>
            <a:r>
              <a:rPr lang="ko-KR" altLang="en-US" sz="1000" dirty="0"/>
              <a:t> 읽고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매니저역할을 해나가는 인재로  양성하는데 목적이 있습니다</a:t>
            </a:r>
            <a:r>
              <a:rPr lang="en-US" altLang="ko-KR" sz="1000" dirty="0"/>
              <a:t>.</a:t>
            </a:r>
            <a:endParaRPr lang="en-US" altLang="ko-KR" sz="1000" dirty="0">
              <a:effectLst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55688" y="5844676"/>
            <a:ext cx="56026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000" dirty="0" smtClean="0"/>
              <a:t> 비인가 </a:t>
            </a:r>
            <a:r>
              <a:rPr lang="ko-KR" altLang="en-US" sz="1000" dirty="0"/>
              <a:t>과목이 포함되어 있으며 추가적으로 인가를 진행할 예정입니다</a:t>
            </a:r>
            <a:r>
              <a:rPr lang="en-US" altLang="ko-KR" sz="1000" dirty="0"/>
              <a:t>.</a:t>
            </a:r>
            <a:endParaRPr lang="en-US" altLang="ko-KR" sz="1000" dirty="0">
              <a:effectLst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직사각형 29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11279"/>
              </p:ext>
            </p:extLst>
          </p:nvPr>
        </p:nvGraphicFramePr>
        <p:xfrm>
          <a:off x="1086514" y="1806050"/>
          <a:ext cx="5571835" cy="342519"/>
        </p:xfrm>
        <a:graphic>
          <a:graphicData uri="http://schemas.openxmlformats.org/drawingml/2006/table">
            <a:tbl>
              <a:tblPr/>
              <a:tblGrid>
                <a:gridCol w="879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함께하는 기업들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475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117476" y="1868057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17476" y="2250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5888" y="1191782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17476" y="2631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17476" y="3012645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17476" y="363403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산학협력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17476" y="4015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17476" y="4396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055688" y="2443254"/>
            <a:ext cx="15776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주요과목 개요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5688" y="2735646"/>
            <a:ext cx="56026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미용기술인이</a:t>
            </a:r>
            <a:r>
              <a:rPr lang="ko-KR" altLang="en-US" sz="1000" dirty="0"/>
              <a:t> 되기 위한 학문이 아닌 </a:t>
            </a:r>
            <a:r>
              <a:rPr lang="ko-KR" altLang="en-US" sz="1000" dirty="0" err="1"/>
              <a:t>뷰티분야에</a:t>
            </a:r>
            <a:r>
              <a:rPr lang="ko-KR" altLang="en-US" sz="1000" dirty="0"/>
              <a:t> 있어 국제적인 </a:t>
            </a:r>
            <a:r>
              <a:rPr lang="ko-KR" altLang="en-US" sz="1000" dirty="0" err="1"/>
              <a:t>트렌드와</a:t>
            </a:r>
            <a:r>
              <a:rPr lang="ko-KR" altLang="en-US" sz="1000" dirty="0"/>
              <a:t> </a:t>
            </a:r>
            <a:r>
              <a:rPr lang="en-US" altLang="ko-KR" sz="1000" dirty="0"/>
              <a:t>100</a:t>
            </a:r>
            <a:r>
              <a:rPr lang="ko-KR" altLang="en-US" sz="1000" dirty="0" err="1"/>
              <a:t>세시대에</a:t>
            </a:r>
            <a:r>
              <a:rPr lang="ko-KR" altLang="en-US" sz="1000" dirty="0"/>
              <a:t> 맞춰 롱런</a:t>
            </a:r>
            <a:r>
              <a:rPr lang="en-US" altLang="ko-KR" sz="1000" dirty="0"/>
              <a:t>(long run)</a:t>
            </a:r>
            <a:r>
              <a:rPr lang="ko-KR" altLang="en-US" sz="1000" dirty="0"/>
              <a:t>을 </a:t>
            </a:r>
            <a:r>
              <a:rPr lang="ko-KR" altLang="en-US" sz="1000" dirty="0" err="1"/>
              <a:t>하기위한</a:t>
            </a:r>
            <a:r>
              <a:rPr lang="ko-KR" altLang="en-US" sz="1000" dirty="0"/>
              <a:t>  창의적 인재양성을 목표로 커리큘럼이 구성되어 있습니다</a:t>
            </a:r>
            <a:r>
              <a:rPr lang="en-US" altLang="ko-KR" sz="1000" dirty="0"/>
              <a:t>. (</a:t>
            </a:r>
            <a:r>
              <a:rPr lang="ko-KR" altLang="en-US" sz="1000" dirty="0"/>
              <a:t>아래 과목은 시대의 흐름과 </a:t>
            </a:r>
            <a:r>
              <a:rPr lang="ko-KR" altLang="en-US" sz="1000" dirty="0" err="1"/>
              <a:t>미용트렌드에</a:t>
            </a:r>
            <a:r>
              <a:rPr lang="ko-KR" altLang="en-US" sz="1000" dirty="0"/>
              <a:t> 맞춰 언제든지 변경될 수 있습니다</a:t>
            </a:r>
            <a:r>
              <a:rPr lang="en-US" altLang="ko-KR" sz="1000" dirty="0"/>
              <a:t>.)</a:t>
            </a:r>
            <a:endParaRPr lang="en-US" altLang="ko-KR" sz="1000" dirty="0">
              <a:effectLst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55688" y="3381289"/>
            <a:ext cx="5602661" cy="350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모션그래픽</a:t>
            </a:r>
          </a:p>
          <a:p>
            <a:r>
              <a:rPr lang="ko-KR" altLang="en-US" sz="1000" dirty="0" err="1"/>
              <a:t>미용학에</a:t>
            </a:r>
            <a:r>
              <a:rPr lang="ko-KR" altLang="en-US" sz="1000" dirty="0"/>
              <a:t> 있어서 미용의 아름다운 </a:t>
            </a:r>
            <a:r>
              <a:rPr lang="ko-KR" altLang="en-US" sz="1000" dirty="0" err="1"/>
              <a:t>콘텐츠를</a:t>
            </a:r>
            <a:r>
              <a:rPr lang="ko-KR" altLang="en-US" sz="1000" dirty="0"/>
              <a:t> 공유하고 확산하는 일은 이제 필수조건이 되었다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실사영상이나 이미지에 문자와 그래픽 이미지 요소를 가미하여 영상의 표현 영역을 더욱 확대하는 것이 모션 그래픽이다</a:t>
            </a:r>
            <a:r>
              <a:rPr lang="en-US" altLang="ko-KR" sz="1000" dirty="0"/>
              <a:t>. </a:t>
            </a:r>
            <a:r>
              <a:rPr lang="ko-KR" altLang="en-US" sz="1000" dirty="0"/>
              <a:t>문자나 그래픽 요소들에</a:t>
            </a:r>
            <a:br>
              <a:rPr lang="ko-KR" altLang="en-US" sz="1000" dirty="0"/>
            </a:br>
            <a:r>
              <a:rPr lang="ko-KR" altLang="en-US" sz="1000" dirty="0"/>
              <a:t>움직임을 발생시켜 영상을 또 다른 의미로 창출하거나 전달하고자 하는 내용을 더욱 강조하는 영상을 창조한다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이에 따라 모션 그래픽의 역사</a:t>
            </a:r>
            <a:r>
              <a:rPr lang="en-US" altLang="ko-KR" sz="1000" dirty="0"/>
              <a:t>, </a:t>
            </a:r>
            <a:r>
              <a:rPr lang="ko-KR" altLang="en-US" sz="1000" dirty="0"/>
              <a:t>움직임과 공간</a:t>
            </a:r>
            <a:r>
              <a:rPr lang="en-US" altLang="ko-KR" sz="1000" dirty="0"/>
              <a:t>, </a:t>
            </a:r>
            <a:r>
              <a:rPr lang="ko-KR" altLang="en-US" sz="1000" dirty="0"/>
              <a:t>움직임과 시간</a:t>
            </a:r>
            <a:r>
              <a:rPr lang="en-US" altLang="ko-KR" sz="1000" dirty="0"/>
              <a:t>, </a:t>
            </a:r>
            <a:r>
              <a:rPr lang="ko-KR" altLang="en-US" sz="1000" dirty="0"/>
              <a:t>움직임과 컬러</a:t>
            </a:r>
            <a:r>
              <a:rPr lang="en-US" altLang="ko-KR" sz="1000" dirty="0"/>
              <a:t>, </a:t>
            </a:r>
            <a:r>
              <a:rPr lang="ko-KR" altLang="en-US" sz="1000" dirty="0"/>
              <a:t>움직임과 사운드</a:t>
            </a:r>
            <a:r>
              <a:rPr lang="en-US" altLang="ko-KR" sz="1000" dirty="0"/>
              <a:t>, Moving Typo</a:t>
            </a:r>
            <a:r>
              <a:rPr lang="ko-KR" altLang="en-US" sz="1000" dirty="0"/>
              <a:t>의 개요</a:t>
            </a:r>
            <a:r>
              <a:rPr lang="en-US" altLang="ko-KR" sz="1000" dirty="0"/>
              <a:t>, Moving Typo </a:t>
            </a:r>
            <a:r>
              <a:rPr lang="ko-KR" altLang="en-US" sz="1000" dirty="0"/>
              <a:t>제작</a:t>
            </a:r>
            <a:r>
              <a:rPr lang="en-US" altLang="ko-KR" sz="1000" dirty="0"/>
              <a:t>, </a:t>
            </a:r>
            <a:r>
              <a:rPr lang="ko-KR" altLang="en-US" sz="1000" dirty="0"/>
              <a:t>모션 그래픽 제작</a:t>
            </a:r>
            <a:r>
              <a:rPr lang="en-US" altLang="ko-KR" sz="1000" dirty="0"/>
              <a:t>, </a:t>
            </a:r>
            <a:r>
              <a:rPr lang="ko-KR" altLang="en-US" sz="1000" dirty="0"/>
              <a:t>모션 그래픽과 특수효과 등을 학습한다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비주얼커뮤니케이션의</a:t>
            </a:r>
            <a:r>
              <a:rPr lang="ko-KR" altLang="en-US" sz="1000" dirty="0"/>
              <a:t> 조형적 기본요소인 </a:t>
            </a:r>
            <a:r>
              <a:rPr lang="en-US" altLang="ko-KR" sz="1000" dirty="0"/>
              <a:t>(</a:t>
            </a:r>
            <a:r>
              <a:rPr lang="ko-KR" altLang="en-US" sz="1000" dirty="0"/>
              <a:t>질감</a:t>
            </a:r>
            <a:r>
              <a:rPr lang="en-US" altLang="ko-KR" sz="1000" dirty="0"/>
              <a:t>, </a:t>
            </a:r>
            <a:r>
              <a:rPr lang="ko-KR" altLang="en-US" sz="1000" dirty="0"/>
              <a:t>면적</a:t>
            </a:r>
            <a:r>
              <a:rPr lang="en-US" altLang="ko-KR" sz="1000" dirty="0"/>
              <a:t>, </a:t>
            </a:r>
            <a:r>
              <a:rPr lang="ko-KR" altLang="en-US" sz="1000" dirty="0"/>
              <a:t>색상</a:t>
            </a:r>
            <a:r>
              <a:rPr lang="en-US" altLang="ko-KR" sz="1000" dirty="0"/>
              <a:t>) </a:t>
            </a:r>
            <a:r>
              <a:rPr lang="ko-KR" altLang="en-US" sz="1000" dirty="0" err="1"/>
              <a:t>대비성</a:t>
            </a:r>
            <a:r>
              <a:rPr lang="ko-KR" altLang="en-US" sz="1000" dirty="0"/>
              <a:t> 규칙 등과 소멸</a:t>
            </a:r>
            <a:r>
              <a:rPr lang="en-US" altLang="ko-KR" sz="1000" dirty="0"/>
              <a:t>, </a:t>
            </a:r>
            <a:r>
              <a:rPr lang="ko-KR" altLang="en-US" sz="1000" dirty="0"/>
              <a:t>상기</a:t>
            </a:r>
            <a:r>
              <a:rPr lang="en-US" altLang="ko-KR" sz="1000" dirty="0"/>
              <a:t>, </a:t>
            </a:r>
            <a:r>
              <a:rPr lang="ko-KR" altLang="en-US" sz="1000" dirty="0"/>
              <a:t>잔상 등의 타임테이블 안에서의 시간관리 능력을 병합한 모션그래픽의 표현방법을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모션그래픽의 역사를 알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모션그래픽의 전반적인</a:t>
            </a:r>
            <a:br>
              <a:rPr lang="ko-KR" altLang="en-US" sz="1000" dirty="0"/>
            </a:br>
            <a:r>
              <a:rPr lang="ko-KR" altLang="en-US" sz="1000" dirty="0"/>
              <a:t>지식을 습득할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디지털콘텐츠기획</a:t>
            </a:r>
            <a:endParaRPr lang="ko-KR" altLang="en-US" sz="1000" b="1" dirty="0"/>
          </a:p>
          <a:p>
            <a:r>
              <a:rPr lang="ko-KR" altLang="en-US" sz="1000" dirty="0" err="1"/>
              <a:t>미용콘텐츠를</a:t>
            </a:r>
            <a:r>
              <a:rPr lang="ko-KR" altLang="en-US" sz="1000" dirty="0"/>
              <a:t> 디지털화하여 다양한 매체에 공유하는 행위는 미용분야에 있어 절실히 필요로 하는 요소이다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국내외 다양한 </a:t>
            </a:r>
            <a:r>
              <a:rPr lang="ko-KR" altLang="en-US" sz="1000" dirty="0" err="1"/>
              <a:t>미용콘텐츠를</a:t>
            </a:r>
            <a:r>
              <a:rPr lang="ko-KR" altLang="en-US" sz="1000" dirty="0"/>
              <a:t> 제작 및 분석하고 매체 실습을 통해 효과적인 </a:t>
            </a:r>
            <a:r>
              <a:rPr lang="ko-KR" altLang="en-US" sz="1000" dirty="0" err="1"/>
              <a:t>디지털콘텐츠로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컨버팅</a:t>
            </a:r>
            <a:r>
              <a:rPr lang="ko-KR" altLang="en-US" sz="1000" dirty="0"/>
              <a:t> 할 수 있도록 연구한다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디지털 </a:t>
            </a:r>
            <a:r>
              <a:rPr lang="ko-KR" altLang="en-US" sz="1000" dirty="0" err="1"/>
              <a:t>콘텐츠의</a:t>
            </a:r>
            <a:r>
              <a:rPr lang="ko-KR" altLang="en-US" sz="1000" dirty="0"/>
              <a:t> 기획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크리에이티브</a:t>
            </a:r>
            <a:r>
              <a:rPr lang="ko-KR" altLang="en-US" sz="1000" dirty="0"/>
              <a:t> 전략</a:t>
            </a:r>
            <a:r>
              <a:rPr lang="en-US" altLang="ko-KR" sz="1000" dirty="0"/>
              <a:t>, </a:t>
            </a:r>
            <a:r>
              <a:rPr lang="ko-KR" altLang="en-US" sz="1000" dirty="0"/>
              <a:t>창의적인 발상과 표현법을 학습하고 문제해결의 과정과 발상</a:t>
            </a:r>
            <a:r>
              <a:rPr lang="en-US" altLang="ko-KR" sz="1000" dirty="0"/>
              <a:t>, </a:t>
            </a:r>
            <a:r>
              <a:rPr lang="ko-KR" altLang="en-US" sz="1000" dirty="0"/>
              <a:t>사례조사</a:t>
            </a:r>
            <a:r>
              <a:rPr lang="en-US" altLang="ko-KR" sz="1000" dirty="0"/>
              <a:t>, </a:t>
            </a:r>
            <a:r>
              <a:rPr lang="ko-KR" altLang="en-US" sz="1000" dirty="0"/>
              <a:t>분석</a:t>
            </a:r>
            <a:r>
              <a:rPr lang="en-US" altLang="ko-KR" sz="1000" dirty="0"/>
              <a:t>, </a:t>
            </a:r>
            <a:r>
              <a:rPr lang="ko-KR" altLang="en-US" sz="1000" dirty="0"/>
              <a:t>분류 방법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브레인스토밍</a:t>
            </a:r>
            <a:r>
              <a:rPr lang="ko-KR" altLang="en-US" sz="1000" dirty="0"/>
              <a:t> 과정 등을 실습한다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샘플과제 등을 병행하여 기존의 사고 패턴과 그에 따르는 발상과 표현의 문제점을 해결하며</a:t>
            </a:r>
            <a:r>
              <a:rPr lang="en-US" altLang="ko-KR" sz="1000" dirty="0"/>
              <a:t>, </a:t>
            </a:r>
            <a:r>
              <a:rPr lang="ko-KR" altLang="en-US" sz="1000" dirty="0"/>
              <a:t>디지털 </a:t>
            </a:r>
            <a:r>
              <a:rPr lang="ko-KR" altLang="en-US" sz="1000" dirty="0" err="1"/>
              <a:t>콘텐츠</a:t>
            </a:r>
            <a:r>
              <a:rPr lang="ko-KR" altLang="en-US" sz="1000" dirty="0"/>
              <a:t> 기획의 기초와 기획서 작성을 위한 훈련을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광고디자인</a:t>
            </a:r>
            <a:r>
              <a:rPr lang="en-US" altLang="ko-KR" sz="1000" b="1" dirty="0"/>
              <a:t>Ⅰ</a:t>
            </a:r>
          </a:p>
          <a:p>
            <a:r>
              <a:rPr lang="ko-KR" altLang="en-US" sz="1000" dirty="0"/>
              <a:t>소비자를 설득하는 장치로 효과적인 광고 표현이 어떻게 이뤄질 수 있는가를 살펴보고 광고의 효율성을 극대화할 수 있는 광고디자인의 표현방법을</a:t>
            </a:r>
            <a:br>
              <a:rPr lang="ko-KR" altLang="en-US" sz="1000" dirty="0"/>
            </a:br>
            <a:r>
              <a:rPr lang="ko-KR" altLang="en-US" sz="1000" dirty="0"/>
              <a:t>연구한다</a:t>
            </a:r>
            <a:r>
              <a:rPr lang="en-US" altLang="ko-KR" sz="1000" dirty="0"/>
              <a:t>. </a:t>
            </a:r>
            <a:r>
              <a:rPr lang="ko-KR" altLang="en-US" sz="1000" dirty="0"/>
              <a:t>광고디자인은 주로 상품이나 서비스에 대해 많은 사람들의 욕구를 자극하고 행동을 환기 촉진하여 판매상의 효과를 거두려는 상업선전을</a:t>
            </a:r>
            <a:br>
              <a:rPr lang="ko-KR" altLang="en-US" sz="1000" dirty="0"/>
            </a:br>
            <a:r>
              <a:rPr lang="ko-KR" altLang="en-US" sz="1000" dirty="0"/>
              <a:t>말한다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미용분야에서도 </a:t>
            </a:r>
            <a:r>
              <a:rPr lang="ko-KR" altLang="en-US" sz="1000" dirty="0" err="1"/>
              <a:t>광고에대한</a:t>
            </a:r>
            <a:r>
              <a:rPr lang="ko-KR" altLang="en-US" sz="1000" dirty="0"/>
              <a:t> 적극적인 학습과 마케팅능력이 절실히 요구되고 있다</a:t>
            </a:r>
            <a:r>
              <a:rPr lang="en-US" altLang="ko-KR" sz="1000" dirty="0"/>
              <a:t>. </a:t>
            </a:r>
            <a:r>
              <a:rPr lang="ko-KR" altLang="en-US" sz="1000" dirty="0"/>
              <a:t>고도로 발달한 현대 산업 사회에서는 모든 것이 정보 전달로 이뤄진다</a:t>
            </a:r>
            <a:r>
              <a:rPr lang="en-US" altLang="ko-KR" sz="1000" dirty="0"/>
              <a:t>. </a:t>
            </a:r>
            <a:r>
              <a:rPr lang="ko-KR" altLang="en-US" sz="1000" dirty="0"/>
              <a:t>그러므로 광고는 현대 사회의 꽃이라 해도 과언이 아니며</a:t>
            </a:r>
            <a:r>
              <a:rPr lang="en-US" altLang="ko-KR" sz="1000" dirty="0"/>
              <a:t>, </a:t>
            </a:r>
            <a:r>
              <a:rPr lang="ko-KR" altLang="en-US" sz="1000" dirty="0"/>
              <a:t>효과적인 광고 표현은 소비자를 설득하는 장치로서 광고 효율성을 좌우할 만큼 매우 중요하다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교과목은 소비자 변화를 반영하고 경쟁 광고 표현 분석을 바탕으로 광고 커뮤니케이션과 광고 </a:t>
            </a:r>
            <a:r>
              <a:rPr lang="ko-KR" altLang="en-US" sz="1000" dirty="0" err="1"/>
              <a:t>제작시</a:t>
            </a:r>
            <a:r>
              <a:rPr lang="ko-KR" altLang="en-US" sz="1000" dirty="0"/>
              <a:t> 아이디어 발상법</a:t>
            </a:r>
            <a:r>
              <a:rPr lang="en-US" altLang="ko-KR" sz="1000" dirty="0"/>
              <a:t>, </a:t>
            </a:r>
            <a:r>
              <a:rPr lang="ko-KR" altLang="en-US" sz="1000" dirty="0"/>
              <a:t>표현형식 및 기법에 관한 이론을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바탕으로 효과적인 광고 표현기법을 실습하여 탁월한 광고 제작 기술과 능력을 기를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미용색채학</a:t>
            </a:r>
            <a:endParaRPr lang="ko-KR" altLang="en-US" sz="1000" b="1" dirty="0"/>
          </a:p>
          <a:p>
            <a:r>
              <a:rPr lang="ko-KR" altLang="en-US" sz="1000" dirty="0"/>
              <a:t>시대의 흐름과 기능성을 고려한 미용색채를 계획하고 디자인하여</a:t>
            </a:r>
            <a:r>
              <a:rPr lang="en-US" altLang="ko-KR" sz="1000" dirty="0"/>
              <a:t>, </a:t>
            </a:r>
            <a:r>
              <a:rPr lang="ko-KR" altLang="en-US" sz="1000" dirty="0"/>
              <a:t>색채 감각을 익히고 기본적인 색채 이론을 적용함으로써 개인의 </a:t>
            </a:r>
            <a:r>
              <a:rPr lang="ko-KR" altLang="en-US" sz="1000" dirty="0" err="1"/>
              <a:t>미적욕구를</a:t>
            </a:r>
            <a:r>
              <a:rPr lang="ko-KR" altLang="en-US" sz="1000" dirty="0"/>
              <a:t> 만족할</a:t>
            </a:r>
            <a:br>
              <a:rPr lang="ko-KR" altLang="en-US" sz="1000" dirty="0"/>
            </a:br>
            <a:r>
              <a:rPr lang="ko-KR" altLang="en-US" sz="1000" dirty="0"/>
              <a:t>뿐만 아니라 미적 감각을 발휘 하고</a:t>
            </a:r>
            <a:r>
              <a:rPr lang="en-US" altLang="ko-KR" sz="1000" dirty="0"/>
              <a:t>, </a:t>
            </a:r>
            <a:r>
              <a:rPr lang="ko-KR" altLang="en-US" sz="1000" dirty="0"/>
              <a:t>지식과 실기 능력을 점검할 수 있는 기회를 갖도록 한다</a:t>
            </a:r>
            <a:r>
              <a:rPr lang="en-US" altLang="ko-KR" sz="1000" dirty="0"/>
              <a:t>. </a:t>
            </a:r>
            <a:r>
              <a:rPr lang="ko-KR" altLang="en-US" sz="1000" dirty="0"/>
              <a:t>아울러 색채 적응 능력을 배양한다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</a:t>
            </a:r>
            <a:r>
              <a:rPr lang="ko-KR" altLang="en-US" sz="1000" dirty="0" err="1"/>
              <a:t>교과목은색채이론</a:t>
            </a:r>
            <a:r>
              <a:rPr lang="ko-KR" altLang="en-US" sz="1000" dirty="0"/>
              <a:t> </a:t>
            </a:r>
            <a:r>
              <a:rPr lang="en-US" altLang="ko-KR" sz="1000" dirty="0"/>
              <a:t>3</a:t>
            </a:r>
            <a:r>
              <a:rPr lang="ko-KR" altLang="en-US" sz="1000" dirty="0"/>
              <a:t>속성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색지각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색체계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색명법</a:t>
            </a:r>
            <a:r>
              <a:rPr lang="ko-KR" altLang="en-US" sz="1000" dirty="0"/>
              <a:t> 등을 학습한 후 실습하고 이를 통해 미용예술을 위한 색채적 지식을 습득한다</a:t>
            </a:r>
            <a:r>
              <a:rPr lang="en-US" altLang="ko-KR" sz="1000" dirty="0"/>
              <a:t>. </a:t>
            </a:r>
            <a:r>
              <a:rPr lang="ko-KR" altLang="en-US" sz="1000" dirty="0"/>
              <a:t>감각을 익혀 미용분야의 디자인 창작에 도움이 되는 기초적인 학습 능력을 키운다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개인이 지니고 있는 고유의 미적 감각을 발휘</a:t>
            </a:r>
            <a:r>
              <a:rPr lang="en-US" altLang="ko-KR" sz="1000" dirty="0"/>
              <a:t>, </a:t>
            </a:r>
            <a:r>
              <a:rPr lang="ko-KR" altLang="en-US" sz="1000" dirty="0"/>
              <a:t>색채의 속성과 작용</a:t>
            </a:r>
            <a:r>
              <a:rPr lang="en-US" altLang="ko-KR" sz="1000" dirty="0"/>
              <a:t>, </a:t>
            </a:r>
            <a:r>
              <a:rPr lang="ko-KR" altLang="en-US" sz="1000" dirty="0"/>
              <a:t>색채 심리와 지각현상 등에 대한 이해를 통해 색채의 연상과 색채의 새로운 이미지를 형상화할 수 있는 능력을 수행할 수 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 </a:t>
            </a:r>
          </a:p>
          <a:p>
            <a:r>
              <a:rPr lang="ko-KR" altLang="en-US" sz="1000" b="1" dirty="0"/>
              <a:t>디자인마케팅</a:t>
            </a:r>
          </a:p>
          <a:p>
            <a:r>
              <a:rPr lang="ko-KR" altLang="en-US" sz="1000" dirty="0"/>
              <a:t>기업의 중요한 전략으로 자리 잡은 디자인 마케팅에 대한 이해를 높인다</a:t>
            </a:r>
            <a:r>
              <a:rPr lang="en-US" altLang="ko-KR" sz="1000" dirty="0"/>
              <a:t>. </a:t>
            </a:r>
            <a:r>
              <a:rPr lang="ko-KR" altLang="en-US" sz="1000" dirty="0"/>
              <a:t>산업사회의 발달로 다품종 소량의 제품들이 선보이기 시작하면서 제품의 질은 기본이고 어떤 방법으로 어필 하느냐 즉</a:t>
            </a:r>
            <a:r>
              <a:rPr lang="en-US" altLang="ko-KR" sz="1000" dirty="0"/>
              <a:t>, </a:t>
            </a:r>
            <a:r>
              <a:rPr lang="ko-KR" altLang="en-US" sz="1000" dirty="0"/>
              <a:t>마케팅이 가장 큰 역할을 하게 되었다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교과목은  마케팅의 핵심에 디자인이 자리 잡은 오늘날에 있어서의 디자인 마케팅의 중요성을 인식하며 역으로 디자인 자체를 마케팅 하는 최신의 경향과 방법론을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구체적으로 디자인 마케팅에 대한 전략적 원리와 지침</a:t>
            </a:r>
            <a:r>
              <a:rPr lang="en-US" altLang="ko-KR" sz="1000" dirty="0"/>
              <a:t>, </a:t>
            </a:r>
            <a:r>
              <a:rPr lang="ko-KR" altLang="en-US" sz="1000" dirty="0"/>
              <a:t>기법 등을 학습하여 조형적인 창작활동과 여러 분야 학문에 응용함으로써 디자인 프로세스에 대한 전문적인 지식을 갖춘다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디자인마케팅을 배려하는 가운데 소비자들에게 전략적으로 다가갈 수 있는 성공적인 디자인 능력을 기를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디자인경영과브랜드전략</a:t>
            </a:r>
            <a:endParaRPr lang="ko-KR" altLang="en-US" sz="1000" b="1" dirty="0"/>
          </a:p>
          <a:p>
            <a:r>
              <a:rPr lang="ko-KR" altLang="en-US" sz="1000" dirty="0"/>
              <a:t>실재의 제품을 돋보이게 하는 외관을 넘어 디자인을 기업의 파트너로서 인식하고 가장 경쟁력 있는 브랜드화의 전략으로 삼고 있는 최근의 디자인경영을 학습한다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최근에는 디자인을 관리하고 통제한다는 이전의 개념을 떠나 이제는 디자인 매니지먼트의 단계로 나아가고 있으며 앞으로는 디자인이 사업의 중심에 서게 될 것이다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교과에서는 디자인경영을 통해 제품이나 기업의 이미지를 브랜드화 하여 가치 있는 마케팅 전략으로 이용하는 전반적인 배경과 함께 실재적인 디자인경영 방법과 전략을 수립하는 다양한 이론적 토대를 학습하고 다양한 실제사례를 연구해 본다</a:t>
            </a:r>
            <a:r>
              <a:rPr lang="en-US" altLang="ko-KR" sz="1000" dirty="0"/>
              <a:t>. </a:t>
            </a:r>
            <a:r>
              <a:rPr lang="ko-KR" altLang="en-US" sz="1000" dirty="0"/>
              <a:t>마케팅의 핵심에 디자인이 자리 잡은 오늘날에 단순한 스타일링의 수준을 넘어서 제품에 새로운 특질을 부여하는 최신 디자인경영의 개념을 이해하고</a:t>
            </a:r>
            <a:r>
              <a:rPr lang="en-US" altLang="ko-KR" sz="1000" dirty="0"/>
              <a:t>, </a:t>
            </a:r>
            <a:r>
              <a:rPr lang="ko-KR" altLang="en-US" sz="1000" dirty="0"/>
              <a:t>창의적인 디자인 감각으로 표현해낼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기초피부관리실습</a:t>
            </a:r>
          </a:p>
          <a:p>
            <a:r>
              <a:rPr lang="ko-KR" altLang="en-US" sz="1000" dirty="0"/>
              <a:t>피부관리실습의 기초단계로 </a:t>
            </a:r>
            <a:r>
              <a:rPr lang="ko-KR" altLang="en-US" sz="1000" dirty="0" err="1"/>
              <a:t>에스테티션으로서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갖추어야할</a:t>
            </a:r>
            <a:r>
              <a:rPr lang="ko-KR" altLang="en-US" sz="1000" dirty="0"/>
              <a:t> 기본자세를 익히고 피부관리 실기의 기초가 되는 얼굴관리의 전반적인 과정을 실습한다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피부미용전문인로서의</a:t>
            </a:r>
            <a:r>
              <a:rPr lang="ko-KR" altLang="en-US" sz="1000" dirty="0"/>
              <a:t> 자세 및 실무능력을 확립한다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교과목에서는 위생과 청결</a:t>
            </a:r>
            <a:r>
              <a:rPr lang="en-US" altLang="ko-KR" sz="1000" dirty="0"/>
              <a:t>, </a:t>
            </a:r>
            <a:r>
              <a:rPr lang="ko-KR" altLang="en-US" sz="1000" dirty="0"/>
              <a:t>고객 응대</a:t>
            </a:r>
            <a:r>
              <a:rPr lang="en-US" altLang="ko-KR" sz="1000" dirty="0"/>
              <a:t>, </a:t>
            </a:r>
            <a:r>
              <a:rPr lang="ko-KR" altLang="en-US" sz="1000" dirty="0"/>
              <a:t>안면 </a:t>
            </a:r>
            <a:r>
              <a:rPr lang="ko-KR" altLang="en-US" sz="1000" dirty="0" err="1"/>
              <a:t>클렌징과</a:t>
            </a:r>
            <a:r>
              <a:rPr lang="ko-KR" altLang="en-US" sz="1000" dirty="0"/>
              <a:t> 마사지기본동작</a:t>
            </a:r>
            <a:r>
              <a:rPr lang="en-US" altLang="ko-KR" sz="1000" dirty="0"/>
              <a:t>, </a:t>
            </a:r>
            <a:r>
              <a:rPr lang="ko-KR" altLang="en-US" sz="1000" dirty="0"/>
              <a:t>마스크의 사용</a:t>
            </a:r>
            <a:r>
              <a:rPr lang="en-US" altLang="ko-KR" sz="1000" dirty="0"/>
              <a:t>, </a:t>
            </a:r>
            <a:r>
              <a:rPr lang="ko-KR" altLang="en-US" sz="1000" dirty="0"/>
              <a:t>관리의 마무리 등</a:t>
            </a:r>
            <a:r>
              <a:rPr lang="en-US" altLang="ko-KR" sz="1000" dirty="0"/>
              <a:t>, </a:t>
            </a:r>
            <a:r>
              <a:rPr lang="ko-KR" altLang="en-US" sz="1000" dirty="0"/>
              <a:t>고객을 대하는 자세 및 환경에 대해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안면관리에서 사용되는 매뉴얼 테크닉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클렌징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딥클렌징</a:t>
            </a:r>
            <a:r>
              <a:rPr lang="ko-KR" altLang="en-US" sz="1000" dirty="0"/>
              <a:t> 등을 전문적으로 행할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공중보건학</a:t>
            </a:r>
          </a:p>
          <a:p>
            <a:r>
              <a:rPr lang="ko-KR" altLang="en-US" sz="1000" dirty="0"/>
              <a:t>위생학과 예방의학</a:t>
            </a:r>
            <a:r>
              <a:rPr lang="en-US" altLang="ko-KR" sz="1000" dirty="0"/>
              <a:t>, </a:t>
            </a:r>
            <a:r>
              <a:rPr lang="ko-KR" altLang="en-US" sz="1000" dirty="0"/>
              <a:t>사회과학을 포함해 체계적인 지역사회 지원에 의해서 건강을 보고하고 개선시키는 목적의 학문으로 공중보건학의 개념</a:t>
            </a:r>
            <a:r>
              <a:rPr lang="en-US" altLang="ko-KR" sz="1000" dirty="0"/>
              <a:t>, </a:t>
            </a:r>
            <a:r>
              <a:rPr lang="ko-KR" altLang="en-US" sz="1000" dirty="0"/>
              <a:t>역학</a:t>
            </a:r>
            <a:r>
              <a:rPr lang="en-US" altLang="ko-KR" sz="1000" dirty="0"/>
              <a:t>, </a:t>
            </a:r>
            <a:r>
              <a:rPr lang="ko-KR" altLang="en-US" sz="1000" dirty="0"/>
              <a:t>전염병 관리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급ㆍ만성</a:t>
            </a:r>
            <a:r>
              <a:rPr lang="ko-KR" altLang="en-US" sz="1000" dirty="0"/>
              <a:t> 전염병 관리</a:t>
            </a:r>
            <a:r>
              <a:rPr lang="en-US" altLang="ko-KR" sz="1000" dirty="0"/>
              <a:t>, </a:t>
            </a:r>
            <a:r>
              <a:rPr lang="ko-KR" altLang="en-US" sz="1000" dirty="0"/>
              <a:t>기생충 관리</a:t>
            </a:r>
            <a:r>
              <a:rPr lang="en-US" altLang="ko-KR" sz="1000" dirty="0"/>
              <a:t>, </a:t>
            </a:r>
            <a:r>
              <a:rPr lang="ko-KR" altLang="en-US" sz="1000" dirty="0"/>
              <a:t>환경위생</a:t>
            </a:r>
            <a:r>
              <a:rPr lang="en-US" altLang="ko-KR" sz="1000" dirty="0"/>
              <a:t>, </a:t>
            </a:r>
            <a:r>
              <a:rPr lang="ko-KR" altLang="en-US" sz="1000" dirty="0"/>
              <a:t>환경보전</a:t>
            </a:r>
            <a:r>
              <a:rPr lang="en-US" altLang="ko-KR" sz="1000" dirty="0"/>
              <a:t>, </a:t>
            </a:r>
            <a:r>
              <a:rPr lang="ko-KR" altLang="en-US" sz="1000" dirty="0"/>
              <a:t>식품위생</a:t>
            </a:r>
            <a:r>
              <a:rPr lang="en-US" altLang="ko-KR" sz="1000" dirty="0"/>
              <a:t>, </a:t>
            </a:r>
            <a:r>
              <a:rPr lang="ko-KR" altLang="en-US" sz="1000" dirty="0"/>
              <a:t>식중독의 개념 및 분류</a:t>
            </a:r>
            <a:r>
              <a:rPr lang="en-US" altLang="ko-KR" sz="1000" dirty="0"/>
              <a:t>, </a:t>
            </a:r>
            <a:r>
              <a:rPr lang="ko-KR" altLang="en-US" sz="1000" dirty="0"/>
              <a:t>산업보건의 개념 및 작업환경 관리</a:t>
            </a:r>
            <a:r>
              <a:rPr lang="en-US" altLang="ko-KR" sz="1000" dirty="0"/>
              <a:t>, </a:t>
            </a:r>
            <a:r>
              <a:rPr lang="ko-KR" altLang="en-US" sz="1000" dirty="0"/>
              <a:t>직업병 관리</a:t>
            </a:r>
            <a:r>
              <a:rPr lang="en-US" altLang="ko-KR" sz="1000" dirty="0"/>
              <a:t>, </a:t>
            </a:r>
            <a:r>
              <a:rPr lang="ko-KR" altLang="en-US" sz="1000" dirty="0"/>
              <a:t>근로자의 보건관리</a:t>
            </a:r>
            <a:r>
              <a:rPr lang="en-US" altLang="ko-KR" sz="1000" dirty="0"/>
              <a:t>, </a:t>
            </a:r>
            <a:r>
              <a:rPr lang="ko-KR" altLang="en-US" sz="1000" dirty="0"/>
              <a:t>보건행정</a:t>
            </a:r>
            <a:r>
              <a:rPr lang="en-US" altLang="ko-KR" sz="1000" dirty="0"/>
              <a:t>, </a:t>
            </a:r>
            <a:r>
              <a:rPr lang="ko-KR" altLang="en-US" sz="1000" dirty="0"/>
              <a:t>인구보건 및 모자보건</a:t>
            </a:r>
            <a:r>
              <a:rPr lang="en-US" altLang="ko-KR" sz="1000" dirty="0"/>
              <a:t>, </a:t>
            </a:r>
            <a:r>
              <a:rPr lang="ko-KR" altLang="en-US" sz="1000" dirty="0"/>
              <a:t>보건영양</a:t>
            </a:r>
            <a:r>
              <a:rPr lang="en-US" altLang="ko-KR" sz="1000" dirty="0"/>
              <a:t>, </a:t>
            </a:r>
            <a:r>
              <a:rPr lang="ko-KR" altLang="en-US" sz="1000" dirty="0"/>
              <a:t>성인 및 노인 보건</a:t>
            </a:r>
            <a:r>
              <a:rPr lang="en-US" altLang="ko-KR" sz="1000" dirty="0"/>
              <a:t>, </a:t>
            </a:r>
            <a:r>
              <a:rPr lang="ko-KR" altLang="en-US" sz="1000" dirty="0"/>
              <a:t>학교보건 및 보건교육</a:t>
            </a:r>
            <a:r>
              <a:rPr lang="en-US" altLang="ko-KR" sz="1000" dirty="0"/>
              <a:t>, </a:t>
            </a:r>
            <a:r>
              <a:rPr lang="ko-KR" altLang="en-US" sz="1000" dirty="0"/>
              <a:t>정신보건 및 건강행태</a:t>
            </a:r>
            <a:r>
              <a:rPr lang="en-US" altLang="ko-KR" sz="1000" dirty="0"/>
              <a:t>, </a:t>
            </a:r>
            <a:r>
              <a:rPr lang="ko-KR" altLang="en-US" sz="1000" dirty="0"/>
              <a:t>사고와 응급처치 등에 관하여 학습한다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이를 통해 건강장애요인을 배격하고 사회공동체 일원으로서 집단의 건강을 유지 및 증진시키며 질병을 예방할 수 있도록 보건 지식을 습득하며 실천능력을 함양한다</a:t>
            </a:r>
            <a:r>
              <a:rPr lang="en-US" altLang="ko-KR" sz="1000" dirty="0"/>
              <a:t>. </a:t>
            </a:r>
            <a:r>
              <a:rPr lang="ko-KR" altLang="en-US" sz="1000" dirty="0"/>
              <a:t>또한</a:t>
            </a:r>
            <a:r>
              <a:rPr lang="en-US" altLang="ko-KR" sz="1000" dirty="0"/>
              <a:t>, </a:t>
            </a:r>
            <a:r>
              <a:rPr lang="ko-KR" altLang="en-US" sz="1000" dirty="0"/>
              <a:t>질병관리사업과 보건조직을 통하여 건강을 예방하고 유지 및 관리하기 위한 과학적인 방법을 학습하며 공중 보건에 대한 기본을 통해 건강관리를 효과적으로 수행할 수 있는 능력을 갖춘다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기초메이크업실습</a:t>
            </a:r>
          </a:p>
          <a:p>
            <a:r>
              <a:rPr lang="ko-KR" altLang="en-US" sz="1000" dirty="0"/>
              <a:t>화장품만을 사용한 미화 목적의 메이크업에서 한 단계 발전하여 메이크업 도구와 기법에 따라 표현되는 메이크업의 기초 및 응용력을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본 교과목에서는 피부에 대한 올바른 이해와 피부표현</a:t>
            </a:r>
            <a:r>
              <a:rPr lang="en-US" altLang="ko-KR" sz="1000" dirty="0"/>
              <a:t>, </a:t>
            </a:r>
            <a:r>
              <a:rPr lang="ko-KR" altLang="en-US" sz="1000" dirty="0"/>
              <a:t>재료의 사용법</a:t>
            </a:r>
            <a:r>
              <a:rPr lang="en-US" altLang="ko-KR" sz="1000" dirty="0"/>
              <a:t>, </a:t>
            </a:r>
            <a:r>
              <a:rPr lang="ko-KR" altLang="en-US" sz="1000" dirty="0"/>
              <a:t>메이크업의 기초지식 및 테크닉을 학습한다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얼굴의 각 부분별 기본 패턴의 유형과 기초실기를 통하여 </a:t>
            </a:r>
            <a:r>
              <a:rPr lang="ko-KR" altLang="en-US" sz="1000" dirty="0" err="1"/>
              <a:t>뷰티메이크업의</a:t>
            </a:r>
            <a:r>
              <a:rPr lang="ko-KR" altLang="en-US" sz="1000" dirty="0"/>
              <a:t> 기초를 습득하고</a:t>
            </a:r>
            <a:r>
              <a:rPr lang="en-US" altLang="ko-KR" sz="1000" dirty="0"/>
              <a:t>, </a:t>
            </a:r>
            <a:r>
              <a:rPr lang="ko-KR" altLang="en-US" sz="1000" dirty="0"/>
              <a:t>메이크업의 사전 기획서 작성방법과 주제별 실습을 통해 실무실기기법을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메이크업 </a:t>
            </a:r>
            <a:r>
              <a:rPr lang="ko-KR" altLang="en-US" sz="1000" dirty="0" err="1"/>
              <a:t>트렌드의</a:t>
            </a:r>
            <a:r>
              <a:rPr lang="ko-KR" altLang="en-US" sz="1000" dirty="0"/>
              <a:t> 최신 동향을 분석</a:t>
            </a:r>
            <a:r>
              <a:rPr lang="en-US" altLang="ko-KR" sz="1000" dirty="0"/>
              <a:t>, </a:t>
            </a:r>
            <a:r>
              <a:rPr lang="ko-KR" altLang="en-US" sz="1000" dirty="0"/>
              <a:t>활용하는 과정을 체계적으로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전문 </a:t>
            </a:r>
            <a:r>
              <a:rPr lang="ko-KR" altLang="en-US" sz="1000" dirty="0" err="1"/>
              <a:t>미용인으로서</a:t>
            </a:r>
            <a:r>
              <a:rPr lang="ko-KR" altLang="en-US" sz="1000" dirty="0"/>
              <a:t> 갖추어야 할 메이크업 </a:t>
            </a:r>
            <a:r>
              <a:rPr lang="ko-KR" altLang="en-US" sz="1000" dirty="0" err="1"/>
              <a:t>트렌드</a:t>
            </a:r>
            <a:r>
              <a:rPr lang="ko-KR" altLang="en-US" sz="1000" dirty="0"/>
              <a:t> 정보의 창조적 활용 능력을 배양한다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모발과학</a:t>
            </a:r>
          </a:p>
          <a:p>
            <a:r>
              <a:rPr lang="ko-KR" altLang="en-US" sz="1000" dirty="0"/>
              <a:t>모발과 두피의 구조</a:t>
            </a:r>
            <a:r>
              <a:rPr lang="en-US" altLang="ko-KR" sz="1000" dirty="0"/>
              <a:t>, </a:t>
            </a:r>
            <a:r>
              <a:rPr lang="ko-KR" altLang="en-US" sz="1000" dirty="0"/>
              <a:t>성장과정</a:t>
            </a:r>
            <a:r>
              <a:rPr lang="en-US" altLang="ko-KR" sz="1000" dirty="0"/>
              <a:t>, </a:t>
            </a:r>
            <a:r>
              <a:rPr lang="ko-KR" altLang="en-US" sz="1000" dirty="0"/>
              <a:t>생화학적 영향과 반응 등 모발의 해부생리학적 지식을 익힘으로써 </a:t>
            </a:r>
            <a:r>
              <a:rPr lang="ko-KR" altLang="en-US" sz="1000" dirty="0" err="1"/>
              <a:t>헤어미용의</a:t>
            </a:r>
            <a:r>
              <a:rPr lang="ko-KR" altLang="en-US" sz="1000" dirty="0"/>
              <a:t> 기본 원리를 파악한다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교과목은 모발과 피부의 구조 및 발생</a:t>
            </a:r>
            <a:r>
              <a:rPr lang="en-US" altLang="ko-KR" sz="1000" dirty="0"/>
              <a:t>, </a:t>
            </a:r>
            <a:r>
              <a:rPr lang="ko-KR" altLang="en-US" sz="1000" dirty="0"/>
              <a:t>모발의 종류와 기능</a:t>
            </a:r>
            <a:r>
              <a:rPr lang="en-US" altLang="ko-KR" sz="1000" dirty="0"/>
              <a:t>, </a:t>
            </a:r>
            <a:r>
              <a:rPr lang="ko-KR" altLang="en-US" sz="1000" dirty="0"/>
              <a:t>모발의 색소 및 변화</a:t>
            </a:r>
            <a:r>
              <a:rPr lang="en-US" altLang="ko-KR" sz="1000" dirty="0"/>
              <a:t>, </a:t>
            </a:r>
            <a:r>
              <a:rPr lang="ko-KR" altLang="en-US" sz="1000" dirty="0"/>
              <a:t>모발의 물리적</a:t>
            </a:r>
            <a:r>
              <a:rPr lang="en-US" altLang="ko-KR" sz="1000" dirty="0"/>
              <a:t>, </a:t>
            </a:r>
            <a:r>
              <a:rPr lang="ko-KR" altLang="en-US" sz="1000" dirty="0"/>
              <a:t>화학적 성질</a:t>
            </a:r>
            <a:r>
              <a:rPr lang="en-US" altLang="ko-KR" sz="1000" dirty="0"/>
              <a:t>(</a:t>
            </a:r>
            <a:r>
              <a:rPr lang="ko-KR" altLang="en-US" sz="1000" dirty="0" err="1"/>
              <a:t>퍼머넨트와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헤어컬러링과</a:t>
            </a:r>
            <a:r>
              <a:rPr lang="ko-KR" altLang="en-US" sz="1000" dirty="0"/>
              <a:t> 연계</a:t>
            </a:r>
            <a:r>
              <a:rPr lang="en-US" altLang="ko-KR" sz="1000" dirty="0"/>
              <a:t>), </a:t>
            </a:r>
            <a:r>
              <a:rPr lang="ko-KR" altLang="en-US" sz="1000" dirty="0"/>
              <a:t>모발의 이상 현상을 통해 두피 및 모발 관리학과 연계하여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샴푸와 계면활성제가 모발과 두피에 끼치는 영향에 대해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두피</a:t>
            </a:r>
            <a:r>
              <a:rPr lang="en-US" altLang="ko-KR" sz="1000" dirty="0"/>
              <a:t>, </a:t>
            </a:r>
            <a:r>
              <a:rPr lang="ko-KR" altLang="en-US" sz="1000" dirty="0"/>
              <a:t>모발의 기초적인 지식을 통하여 </a:t>
            </a:r>
            <a:r>
              <a:rPr lang="ko-KR" altLang="en-US" sz="1000" dirty="0" err="1"/>
              <a:t>헤어산업현장의</a:t>
            </a:r>
            <a:r>
              <a:rPr lang="ko-KR" altLang="en-US" sz="1000" dirty="0"/>
              <a:t> 모든 </a:t>
            </a:r>
            <a:r>
              <a:rPr lang="ko-KR" altLang="en-US" sz="1000" dirty="0" err="1"/>
              <a:t>트리트먼트에</a:t>
            </a:r>
            <a:r>
              <a:rPr lang="ko-KR" altLang="en-US" sz="1000" dirty="0"/>
              <a:t> 대한 과학적 설명이 가능하다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모발및두피관리</a:t>
            </a:r>
            <a:endParaRPr lang="ko-KR" altLang="en-US" sz="1000" b="1" dirty="0"/>
          </a:p>
          <a:p>
            <a:r>
              <a:rPr lang="ko-KR" altLang="en-US" sz="1000" dirty="0"/>
              <a:t>두피와 모발의 생리적 기능과 구조에 대한 전문 지식을 바탕으로 한다</a:t>
            </a:r>
            <a:r>
              <a:rPr lang="en-US" altLang="ko-KR" sz="1000" dirty="0"/>
              <a:t>. </a:t>
            </a:r>
            <a:r>
              <a:rPr lang="ko-KR" altLang="en-US" sz="1000" dirty="0"/>
              <a:t>두피 및 모발의 진단방법과 고객과의 상담스킬</a:t>
            </a:r>
            <a:r>
              <a:rPr lang="en-US" altLang="ko-KR" sz="1000" dirty="0"/>
              <a:t>, </a:t>
            </a:r>
            <a:r>
              <a:rPr lang="ko-KR" altLang="en-US" sz="1000" dirty="0"/>
              <a:t>관리 방법의 종류에 대해 그 원리와 실습 절차를 인지한다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교과목은 모발 생리</a:t>
            </a:r>
            <a:r>
              <a:rPr lang="en-US" altLang="ko-KR" sz="1000" dirty="0"/>
              <a:t>(</a:t>
            </a:r>
            <a:r>
              <a:rPr lang="ko-KR" altLang="en-US" sz="1000" dirty="0"/>
              <a:t>정의</a:t>
            </a:r>
            <a:r>
              <a:rPr lang="en-US" altLang="ko-KR" sz="1000" dirty="0"/>
              <a:t>,</a:t>
            </a:r>
            <a:r>
              <a:rPr lang="ko-KR" altLang="en-US" sz="1000" dirty="0"/>
              <a:t>구성</a:t>
            </a:r>
            <a:r>
              <a:rPr lang="en-US" altLang="ko-KR" sz="1000" dirty="0"/>
              <a:t>,</a:t>
            </a:r>
            <a:r>
              <a:rPr lang="ko-KR" altLang="en-US" sz="1000" dirty="0"/>
              <a:t>성장주기</a:t>
            </a:r>
            <a:r>
              <a:rPr lang="en-US" altLang="ko-KR" sz="1000" dirty="0"/>
              <a:t>,</a:t>
            </a:r>
            <a:r>
              <a:rPr lang="ko-KR" altLang="en-US" sz="1000" dirty="0"/>
              <a:t>구조</a:t>
            </a:r>
            <a:r>
              <a:rPr lang="en-US" altLang="ko-KR" sz="1000" dirty="0"/>
              <a:t>,</a:t>
            </a:r>
            <a:r>
              <a:rPr lang="ko-KR" altLang="en-US" sz="1000" dirty="0"/>
              <a:t>종류</a:t>
            </a:r>
            <a:r>
              <a:rPr lang="en-US" altLang="ko-KR" sz="1000" dirty="0"/>
              <a:t>,</a:t>
            </a:r>
            <a:r>
              <a:rPr lang="ko-KR" altLang="en-US" sz="1000" dirty="0"/>
              <a:t>기능</a:t>
            </a:r>
            <a:r>
              <a:rPr lang="en-US" altLang="ko-KR" sz="1000" dirty="0"/>
              <a:t>,</a:t>
            </a:r>
            <a:r>
              <a:rPr lang="ko-KR" altLang="en-US" sz="1000" dirty="0"/>
              <a:t>특징</a:t>
            </a:r>
            <a:r>
              <a:rPr lang="en-US" altLang="ko-KR" sz="1000" dirty="0"/>
              <a:t>,</a:t>
            </a:r>
            <a:r>
              <a:rPr lang="ko-KR" altLang="en-US" sz="1000" dirty="0"/>
              <a:t>손상과 관리</a:t>
            </a:r>
            <a:r>
              <a:rPr lang="en-US" altLang="ko-KR" sz="1000" dirty="0"/>
              <a:t>), </a:t>
            </a:r>
            <a:r>
              <a:rPr lang="ko-KR" altLang="en-US" sz="1000" dirty="0"/>
              <a:t>두피 관리</a:t>
            </a:r>
            <a:r>
              <a:rPr lang="en-US" altLang="ko-KR" sz="1000" dirty="0"/>
              <a:t>(</a:t>
            </a:r>
            <a:r>
              <a:rPr lang="ko-KR" altLang="en-US" sz="1000" dirty="0"/>
              <a:t>정의</a:t>
            </a:r>
            <a:r>
              <a:rPr lang="en-US" altLang="ko-KR" sz="1000" dirty="0"/>
              <a:t>, </a:t>
            </a:r>
            <a:r>
              <a:rPr lang="ko-KR" altLang="en-US" sz="1000" dirty="0"/>
              <a:t>구조</a:t>
            </a:r>
            <a:r>
              <a:rPr lang="en-US" altLang="ko-KR" sz="1000" dirty="0"/>
              <a:t>, </a:t>
            </a:r>
            <a:r>
              <a:rPr lang="ko-KR" altLang="en-US" sz="1000" dirty="0"/>
              <a:t>기능</a:t>
            </a:r>
            <a:r>
              <a:rPr lang="en-US" altLang="ko-KR" sz="1000" dirty="0"/>
              <a:t>, </a:t>
            </a:r>
            <a:r>
              <a:rPr lang="ko-KR" altLang="en-US" sz="1000" dirty="0"/>
              <a:t>종류</a:t>
            </a:r>
            <a:r>
              <a:rPr lang="en-US" altLang="ko-KR" sz="1000" dirty="0"/>
              <a:t>, </a:t>
            </a:r>
            <a:r>
              <a:rPr lang="ko-KR" altLang="en-US" sz="1000" dirty="0"/>
              <a:t>관리의 의미와 목적</a:t>
            </a:r>
            <a:r>
              <a:rPr lang="en-US" altLang="ko-KR" sz="1000" dirty="0"/>
              <a:t>, </a:t>
            </a:r>
            <a:r>
              <a:rPr lang="ko-KR" altLang="en-US" sz="1000" dirty="0"/>
              <a:t>관리 유형</a:t>
            </a:r>
            <a:r>
              <a:rPr lang="en-US" altLang="ko-KR" sz="1000" dirty="0"/>
              <a:t>), </a:t>
            </a:r>
            <a:r>
              <a:rPr lang="ko-KR" altLang="en-US" sz="1000" dirty="0"/>
              <a:t>탈모</a:t>
            </a:r>
            <a:r>
              <a:rPr lang="en-US" altLang="ko-KR" sz="1000" dirty="0"/>
              <a:t>(</a:t>
            </a:r>
            <a:r>
              <a:rPr lang="ko-KR" altLang="en-US" sz="1000" dirty="0"/>
              <a:t>정의</a:t>
            </a:r>
            <a:r>
              <a:rPr lang="en-US" altLang="ko-KR" sz="1000" dirty="0"/>
              <a:t>, </a:t>
            </a:r>
            <a:r>
              <a:rPr lang="ko-KR" altLang="en-US" sz="1000" dirty="0"/>
              <a:t>지각증상</a:t>
            </a:r>
            <a:r>
              <a:rPr lang="en-US" altLang="ko-KR" sz="1000" dirty="0"/>
              <a:t>, </a:t>
            </a:r>
            <a:r>
              <a:rPr lang="ko-KR" altLang="en-US" sz="1000" dirty="0"/>
              <a:t>유형</a:t>
            </a:r>
            <a:r>
              <a:rPr lang="en-US" altLang="ko-KR" sz="1000" dirty="0"/>
              <a:t>, </a:t>
            </a:r>
            <a:r>
              <a:rPr lang="ko-KR" altLang="en-US" sz="1000" dirty="0"/>
              <a:t>원인</a:t>
            </a:r>
            <a:r>
              <a:rPr lang="en-US" altLang="ko-KR" sz="1000" dirty="0"/>
              <a:t>, </a:t>
            </a:r>
            <a:r>
              <a:rPr lang="ko-KR" altLang="en-US" sz="1000" dirty="0"/>
              <a:t>의학적 탈모관리</a:t>
            </a:r>
            <a:r>
              <a:rPr lang="en-US" altLang="ko-KR" sz="1000" dirty="0"/>
              <a:t>), </a:t>
            </a:r>
            <a:r>
              <a:rPr lang="ko-KR" altLang="en-US" sz="1000" dirty="0"/>
              <a:t>모발과 영양</a:t>
            </a:r>
            <a:r>
              <a:rPr lang="en-US" altLang="ko-KR" sz="1000" dirty="0"/>
              <a:t>(</a:t>
            </a:r>
            <a:r>
              <a:rPr lang="ko-KR" altLang="en-US" sz="1000" dirty="0"/>
              <a:t>영양소의 정의</a:t>
            </a:r>
            <a:r>
              <a:rPr lang="en-US" altLang="ko-KR" sz="1000" dirty="0"/>
              <a:t>, </a:t>
            </a:r>
            <a:r>
              <a:rPr lang="ko-KR" altLang="en-US" sz="1000" dirty="0"/>
              <a:t>모발과 영양</a:t>
            </a:r>
            <a:r>
              <a:rPr lang="en-US" altLang="ko-KR" sz="1000" dirty="0"/>
              <a:t>, </a:t>
            </a:r>
            <a:r>
              <a:rPr lang="ko-KR" altLang="en-US" sz="1000" dirty="0"/>
              <a:t>영양소</a:t>
            </a:r>
            <a:r>
              <a:rPr lang="en-US" altLang="ko-KR" sz="1000" dirty="0"/>
              <a:t>, </a:t>
            </a:r>
            <a:r>
              <a:rPr lang="ko-KR" altLang="en-US" sz="1000" dirty="0"/>
              <a:t>모발에 관여하는 주요영양소</a:t>
            </a:r>
            <a:r>
              <a:rPr lang="en-US" altLang="ko-KR" sz="1000" dirty="0"/>
              <a:t>, </a:t>
            </a:r>
            <a:r>
              <a:rPr lang="ko-KR" altLang="en-US" sz="1000" dirty="0"/>
              <a:t>모발분석의 이해</a:t>
            </a:r>
            <a:r>
              <a:rPr lang="en-US" altLang="ko-KR" sz="1000" dirty="0"/>
              <a:t>, </a:t>
            </a:r>
            <a:r>
              <a:rPr lang="ko-KR" altLang="en-US" sz="1000" dirty="0"/>
              <a:t>식이요법</a:t>
            </a:r>
            <a:r>
              <a:rPr lang="en-US" altLang="ko-KR" sz="1000" dirty="0"/>
              <a:t>)</a:t>
            </a:r>
            <a:r>
              <a:rPr lang="ko-KR" altLang="en-US" sz="1000" dirty="0"/>
              <a:t>의 이론적 부분과 더불어 두피 및 모발에 따른 샴푸의 선정 및 테크닉</a:t>
            </a:r>
            <a:r>
              <a:rPr lang="en-US" altLang="ko-KR" sz="1000" dirty="0"/>
              <a:t>, </a:t>
            </a:r>
            <a:r>
              <a:rPr lang="ko-KR" altLang="en-US" sz="1000" dirty="0"/>
              <a:t>스케일링 및 </a:t>
            </a:r>
            <a:r>
              <a:rPr lang="ko-KR" altLang="en-US" sz="1000" dirty="0" err="1"/>
              <a:t>클리닉</a:t>
            </a:r>
            <a:r>
              <a:rPr lang="en-US" altLang="ko-KR" sz="1000" dirty="0"/>
              <a:t>, </a:t>
            </a:r>
            <a:r>
              <a:rPr lang="ko-KR" altLang="en-US" sz="1000" dirty="0"/>
              <a:t>마사지를 실습한다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여러 가지 유형의 탈모 현상과 두피모발에 관한 문제점을 연구하고 조사하며</a:t>
            </a:r>
            <a:r>
              <a:rPr lang="en-US" altLang="ko-KR" sz="1000" dirty="0"/>
              <a:t>, </a:t>
            </a:r>
            <a:r>
              <a:rPr lang="ko-KR" altLang="en-US" sz="1000" dirty="0"/>
              <a:t>고객의 두피와 모발을 꾸준히 관리하여 탈모를 비롯한 두피와 모발 관련 질병을 예방하고 관리할 수 있도록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피부미용학</a:t>
            </a:r>
            <a:endParaRPr lang="ko-KR" altLang="en-US" sz="1000" b="1" dirty="0"/>
          </a:p>
          <a:p>
            <a:r>
              <a:rPr lang="ko-KR" altLang="en-US" sz="1000" dirty="0"/>
              <a:t>피부미용관리의 개념과 궁극적 목적을 이해하고 피부미용분야의 현황 및 경향을 파악하여 전문적인 피부미용사로서의 직무에 대한 인식을 갖도록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이를 위해 본 교과목에서는 피부미용의 개념과 현황</a:t>
            </a:r>
            <a:r>
              <a:rPr lang="en-US" altLang="ko-KR" sz="1000" dirty="0"/>
              <a:t>, </a:t>
            </a:r>
            <a:r>
              <a:rPr lang="ko-KR" altLang="en-US" sz="1000" dirty="0"/>
              <a:t>피부미용의 역사 및 발전과정</a:t>
            </a:r>
            <a:r>
              <a:rPr lang="en-US" altLang="ko-KR" sz="1000" dirty="0"/>
              <a:t>, </a:t>
            </a:r>
            <a:r>
              <a:rPr lang="ko-KR" altLang="en-US" sz="1000" dirty="0"/>
              <a:t>피부미용의 위생 및 소독</a:t>
            </a:r>
            <a:r>
              <a:rPr lang="en-US" altLang="ko-KR" sz="1000" dirty="0"/>
              <a:t>, </a:t>
            </a:r>
            <a:r>
              <a:rPr lang="ko-KR" altLang="en-US" sz="1000" dirty="0"/>
              <a:t>피부미용의 관리영역</a:t>
            </a:r>
            <a:r>
              <a:rPr lang="en-US" altLang="ko-KR" sz="1000" dirty="0"/>
              <a:t>, </a:t>
            </a:r>
            <a:r>
              <a:rPr lang="ko-KR" altLang="en-US" sz="1000" dirty="0"/>
              <a:t>방법론</a:t>
            </a:r>
            <a:r>
              <a:rPr lang="en-US" altLang="ko-KR" sz="1000" dirty="0"/>
              <a:t>, </a:t>
            </a:r>
            <a:r>
              <a:rPr lang="ko-KR" altLang="en-US" sz="1000" dirty="0"/>
              <a:t>피부와 화장품의 영역</a:t>
            </a:r>
            <a:r>
              <a:rPr lang="en-US" altLang="ko-KR" sz="1000" dirty="0"/>
              <a:t>, </a:t>
            </a:r>
            <a:r>
              <a:rPr lang="ko-KR" altLang="en-US" sz="1000" dirty="0"/>
              <a:t>피부미용사의 직무</a:t>
            </a:r>
            <a:r>
              <a:rPr lang="en-US" altLang="ko-KR" sz="1000" dirty="0"/>
              <a:t>, </a:t>
            </a:r>
            <a:r>
              <a:rPr lang="ko-KR" altLang="en-US" sz="1000" dirty="0"/>
              <a:t>전문살롱의 요소 및 운영</a:t>
            </a:r>
            <a:r>
              <a:rPr lang="en-US" altLang="ko-KR" sz="1000" dirty="0"/>
              <a:t>, </a:t>
            </a:r>
            <a:r>
              <a:rPr lang="ko-KR" altLang="en-US" sz="1000" dirty="0"/>
              <a:t>피부미용인의 자질</a:t>
            </a:r>
            <a:r>
              <a:rPr lang="en-US" altLang="ko-KR" sz="1000" dirty="0"/>
              <a:t>, </a:t>
            </a:r>
            <a:r>
              <a:rPr lang="ko-KR" altLang="en-US" sz="1000" dirty="0"/>
              <a:t>미래의 발전적 방향제시 등을 학습한다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이를 바탕으로 피부미용의 목적과 영역을 이해하고</a:t>
            </a:r>
            <a:r>
              <a:rPr lang="en-US" altLang="ko-KR" sz="1000" dirty="0"/>
              <a:t>, </a:t>
            </a:r>
            <a:r>
              <a:rPr lang="ko-KR" altLang="en-US" sz="1000" dirty="0"/>
              <a:t>피부미용에 올바르게 적용할 수 있도록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미용학개론</a:t>
            </a:r>
            <a:endParaRPr lang="ko-KR" altLang="en-US" sz="1000" b="1" dirty="0"/>
          </a:p>
          <a:p>
            <a:r>
              <a:rPr lang="ko-KR" altLang="en-US" sz="1000" dirty="0"/>
              <a:t>피부미용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헤어미용</a:t>
            </a:r>
            <a:r>
              <a:rPr lang="en-US" altLang="ko-KR" sz="1000" dirty="0"/>
              <a:t>, </a:t>
            </a:r>
            <a:r>
              <a:rPr lang="ko-KR" altLang="en-US" sz="1000" dirty="0"/>
              <a:t>메이크업 및 네일 미용</a:t>
            </a:r>
            <a:r>
              <a:rPr lang="en-US" altLang="ko-KR" sz="1000" dirty="0"/>
              <a:t>, </a:t>
            </a:r>
            <a:r>
              <a:rPr lang="ko-KR" altLang="en-US" sz="1000" dirty="0"/>
              <a:t>미용경영 등을 포함한 미용 전 영역별 기본 개념과 현장실무를 파악하여 </a:t>
            </a:r>
            <a:r>
              <a:rPr lang="ko-KR" altLang="en-US" sz="1000" dirty="0" err="1"/>
              <a:t>미용인으로서의</a:t>
            </a:r>
            <a:r>
              <a:rPr lang="ko-KR" altLang="en-US" sz="1000" dirty="0"/>
              <a:t> 입문할 수 있는 자질을 함양한다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교과목은 </a:t>
            </a:r>
            <a:r>
              <a:rPr lang="ko-KR" altLang="en-US" sz="1000" dirty="0" err="1"/>
              <a:t>미용학의</a:t>
            </a:r>
            <a:r>
              <a:rPr lang="ko-KR" altLang="en-US" sz="1000" dirty="0"/>
              <a:t> 개요</a:t>
            </a:r>
            <a:r>
              <a:rPr lang="en-US" altLang="ko-KR" sz="1000" dirty="0"/>
              <a:t>, </a:t>
            </a:r>
            <a:r>
              <a:rPr lang="ko-KR" altLang="en-US" sz="1000" dirty="0"/>
              <a:t>미용의 역사</a:t>
            </a:r>
            <a:r>
              <a:rPr lang="en-US" altLang="ko-KR" sz="1000" dirty="0"/>
              <a:t>, </a:t>
            </a:r>
            <a:r>
              <a:rPr lang="ko-KR" altLang="en-US" sz="1000" dirty="0"/>
              <a:t>전공별 미용의 기본 개념에 대한 이해 및 기본으로 </a:t>
            </a:r>
            <a:r>
              <a:rPr lang="ko-KR" altLang="en-US" sz="1000" dirty="0" err="1"/>
              <a:t>다루어야할</a:t>
            </a:r>
            <a:r>
              <a:rPr lang="ko-KR" altLang="en-US" sz="1000" dirty="0"/>
              <a:t> 이론과 실기 영역에 대한 학습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미용인으로서의</a:t>
            </a:r>
            <a:r>
              <a:rPr lang="ko-KR" altLang="en-US" sz="1000" dirty="0"/>
              <a:t> 자세 및 직무 등을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미용영역에 대한 전반적인 이해와 더불어 </a:t>
            </a:r>
            <a:r>
              <a:rPr lang="ko-KR" altLang="en-US" sz="1000" dirty="0" err="1"/>
              <a:t>미용인으로서의</a:t>
            </a:r>
            <a:r>
              <a:rPr lang="ko-KR" altLang="en-US" sz="1000" dirty="0"/>
              <a:t> 자세와 직무를 파악한다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경락미용실습</a:t>
            </a:r>
          </a:p>
          <a:p>
            <a:r>
              <a:rPr lang="ko-KR" altLang="en-US" sz="1000" dirty="0"/>
              <a:t>한의학의 경락이론을 바탕으로 한 한방수기요법으로 인체의 기</a:t>
            </a:r>
            <a:r>
              <a:rPr lang="en-US" altLang="ko-KR" sz="1000" dirty="0"/>
              <a:t>·</a:t>
            </a:r>
            <a:r>
              <a:rPr lang="ko-KR" altLang="en-US" sz="1000" dirty="0"/>
              <a:t>혈이 지나가는 통로인 경락을 적절하게 자극함으로써 경락과 표리관계에 있는 조직기관</a:t>
            </a:r>
            <a:r>
              <a:rPr lang="en-US" altLang="ko-KR" sz="1000" dirty="0"/>
              <a:t>·</a:t>
            </a:r>
            <a:r>
              <a:rPr lang="ko-KR" altLang="en-US" sz="1000" dirty="0"/>
              <a:t>기혈진액</a:t>
            </a:r>
            <a:r>
              <a:rPr lang="en-US" altLang="ko-KR" sz="1000" dirty="0"/>
              <a:t>(</a:t>
            </a:r>
            <a:r>
              <a:rPr lang="ko-KR" altLang="en-US" sz="1000" dirty="0"/>
              <a:t>氣血津液</a:t>
            </a:r>
            <a:r>
              <a:rPr lang="en-US" altLang="ko-KR" sz="1000" dirty="0"/>
              <a:t>)</a:t>
            </a:r>
            <a:r>
              <a:rPr lang="ko-KR" altLang="en-US" sz="1000" dirty="0"/>
              <a:t>에 대한 조절작용을 유도함으로써 미용 효과를 얻는 수기요법이다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12</a:t>
            </a:r>
            <a:r>
              <a:rPr lang="ko-KR" altLang="en-US" sz="1000" dirty="0"/>
              <a:t>경락의 위치와 주행순서</a:t>
            </a:r>
            <a:r>
              <a:rPr lang="en-US" altLang="ko-KR" sz="1000" dirty="0"/>
              <a:t>, </a:t>
            </a:r>
            <a:r>
              <a:rPr lang="ko-KR" altLang="en-US" sz="1000" dirty="0"/>
              <a:t>경락미용의 기본 수법</a:t>
            </a:r>
            <a:r>
              <a:rPr lang="en-US" altLang="ko-KR" sz="1000" dirty="0"/>
              <a:t>, </a:t>
            </a:r>
            <a:r>
              <a:rPr lang="ko-KR" altLang="en-US" sz="1000" dirty="0"/>
              <a:t>경락미용의 </a:t>
            </a:r>
            <a:r>
              <a:rPr lang="ko-KR" altLang="en-US" sz="1000" dirty="0" err="1"/>
              <a:t>사진법</a:t>
            </a:r>
            <a:r>
              <a:rPr lang="ko-KR" altLang="en-US" sz="1000" dirty="0"/>
              <a:t> 익히기 등 경부 다루기</a:t>
            </a:r>
            <a:r>
              <a:rPr lang="en-US" altLang="ko-KR" sz="1000" dirty="0"/>
              <a:t>, </a:t>
            </a:r>
            <a:r>
              <a:rPr lang="ko-KR" altLang="en-US" sz="1000" dirty="0"/>
              <a:t>하체 다루기</a:t>
            </a:r>
            <a:r>
              <a:rPr lang="en-US" altLang="ko-KR" sz="1000" dirty="0"/>
              <a:t>, </a:t>
            </a:r>
            <a:r>
              <a:rPr lang="ko-KR" altLang="en-US" sz="1000" dirty="0"/>
              <a:t>복부 다루기</a:t>
            </a:r>
            <a:r>
              <a:rPr lang="en-US" altLang="ko-KR" sz="1000" dirty="0"/>
              <a:t>, </a:t>
            </a:r>
            <a:r>
              <a:rPr lang="ko-KR" altLang="en-US" sz="1000" dirty="0"/>
              <a:t>견관절 및 팔 다루기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두경부</a:t>
            </a:r>
            <a:r>
              <a:rPr lang="ko-KR" altLang="en-US" sz="1000" dirty="0"/>
              <a:t> 다루기 등의 학습과정을 통해 신체부위별 흐르는 경락의 특징을 파악하고 경락미용 수법과 진단 및 수기요법을 실습을 통해 피부미용에 적용하여 미용적인 효과를 확인한다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응용해 건강한 아름다움을 실현할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근육학</a:t>
            </a:r>
            <a:endParaRPr lang="ko-KR" altLang="en-US" sz="1000" b="1" dirty="0"/>
          </a:p>
          <a:p>
            <a:r>
              <a:rPr lang="ko-KR" altLang="en-US" sz="1000" dirty="0"/>
              <a:t>근육은 인체의 모든 움직임을 조절하는 중요한 인체 기관이다</a:t>
            </a:r>
            <a:r>
              <a:rPr lang="en-US" altLang="ko-KR" sz="1000" dirty="0"/>
              <a:t>. </a:t>
            </a:r>
            <a:r>
              <a:rPr lang="ko-KR" altLang="en-US" sz="1000" dirty="0"/>
              <a:t>피부미용의 매뉴얼 테크닉의 효과를 높이기 위해 근육의 각각의 작용 및 기능을 올바르게 이해하고</a:t>
            </a:r>
            <a:r>
              <a:rPr lang="en-US" altLang="ko-KR" sz="1000" dirty="0"/>
              <a:t>, </a:t>
            </a:r>
            <a:r>
              <a:rPr lang="ko-KR" altLang="en-US" sz="1000" dirty="0"/>
              <a:t>응용하도록 학습한다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교과목에서는 </a:t>
            </a:r>
            <a:r>
              <a:rPr lang="ko-KR" altLang="en-US" sz="1000" dirty="0" err="1"/>
              <a:t>근육학</a:t>
            </a:r>
            <a:r>
              <a:rPr lang="ko-KR" altLang="en-US" sz="1000" dirty="0"/>
              <a:t> 개론</a:t>
            </a:r>
            <a:r>
              <a:rPr lang="en-US" altLang="ko-KR" sz="1000" dirty="0"/>
              <a:t>, </a:t>
            </a:r>
            <a:r>
              <a:rPr lang="ko-KR" altLang="en-US" sz="1000" dirty="0"/>
              <a:t>골격근</a:t>
            </a:r>
            <a:r>
              <a:rPr lang="en-US" altLang="ko-KR" sz="1000" dirty="0"/>
              <a:t>,  </a:t>
            </a:r>
            <a:r>
              <a:rPr lang="ko-KR" altLang="en-US" sz="1000" dirty="0"/>
              <a:t>심근 </a:t>
            </a:r>
            <a:r>
              <a:rPr lang="en-US" altLang="ko-KR" sz="1000" dirty="0"/>
              <a:t>· </a:t>
            </a:r>
            <a:r>
              <a:rPr lang="ko-KR" altLang="en-US" sz="1000" dirty="0" err="1"/>
              <a:t>평활근의</a:t>
            </a:r>
            <a:r>
              <a:rPr lang="ko-KR" altLang="en-US" sz="1000" dirty="0"/>
              <a:t> 분류</a:t>
            </a:r>
            <a:r>
              <a:rPr lang="en-US" altLang="ko-KR" sz="1000" dirty="0"/>
              <a:t>, </a:t>
            </a:r>
            <a:r>
              <a:rPr lang="ko-KR" altLang="en-US" sz="1000" dirty="0"/>
              <a:t>기능해부학</a:t>
            </a:r>
            <a:r>
              <a:rPr lang="en-US" altLang="ko-KR" sz="1000" dirty="0"/>
              <a:t>, </a:t>
            </a:r>
            <a:r>
              <a:rPr lang="ko-KR" altLang="en-US" sz="1000" dirty="0"/>
              <a:t>근육통증과 진단</a:t>
            </a:r>
            <a:r>
              <a:rPr lang="en-US" altLang="ko-KR" sz="1000" dirty="0"/>
              <a:t>, </a:t>
            </a:r>
            <a:r>
              <a:rPr lang="ko-KR" altLang="en-US" sz="1000" dirty="0"/>
              <a:t>통증부위별 임상학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트리거포인트</a:t>
            </a:r>
            <a:r>
              <a:rPr lang="ko-KR" altLang="en-US" sz="1000" dirty="0"/>
              <a:t> 등을 구분하여 각각의 기능과 종류를 이해한다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피부미용의 마사지 </a:t>
            </a:r>
            <a:r>
              <a:rPr lang="ko-KR" altLang="en-US" sz="1000" dirty="0" err="1"/>
              <a:t>테라피시</a:t>
            </a:r>
            <a:r>
              <a:rPr lang="en-US" altLang="ko-KR" sz="1000" dirty="0"/>
              <a:t>, </a:t>
            </a:r>
            <a:r>
              <a:rPr lang="ko-KR" altLang="en-US" sz="1000" dirty="0"/>
              <a:t>효과적으로 적용할 수 있도록 한다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기초전신관리실습</a:t>
            </a:r>
          </a:p>
          <a:p>
            <a:r>
              <a:rPr lang="ko-KR" altLang="en-US" sz="1000" dirty="0"/>
              <a:t>전신관리의 필요성과 중요성을 이해하고</a:t>
            </a:r>
            <a:r>
              <a:rPr lang="en-US" altLang="ko-KR" sz="1000" dirty="0"/>
              <a:t>, </a:t>
            </a:r>
            <a:r>
              <a:rPr lang="ko-KR" altLang="en-US" sz="1000" dirty="0"/>
              <a:t>전신의 피부에 적용하는 매뉴얼 테크닉 기본동작을 익혀 전문적으로 전신관리를 진행할 수 있도록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교과목은 전신미용관리의 개념 및 목적</a:t>
            </a:r>
            <a:r>
              <a:rPr lang="en-US" altLang="ko-KR" sz="1000" dirty="0"/>
              <a:t>, </a:t>
            </a:r>
            <a:r>
              <a:rPr lang="ko-KR" altLang="en-US" sz="1000" dirty="0"/>
              <a:t>전신관리매뉴얼 테크닉의 기본동작</a:t>
            </a:r>
            <a:r>
              <a:rPr lang="en-US" altLang="ko-KR" sz="1000" dirty="0"/>
              <a:t>, </a:t>
            </a:r>
            <a:r>
              <a:rPr lang="ko-KR" altLang="en-US" sz="1000" dirty="0"/>
              <a:t>매뉴얼 테크닉의 기본요소</a:t>
            </a:r>
            <a:r>
              <a:rPr lang="en-US" altLang="ko-KR" sz="1000" dirty="0"/>
              <a:t>, </a:t>
            </a:r>
            <a:r>
              <a:rPr lang="ko-KR" altLang="en-US" sz="1000" dirty="0"/>
              <a:t>마무리단계에서 사용되는 습포 및 관리 후 처치</a:t>
            </a:r>
            <a:r>
              <a:rPr lang="en-US" altLang="ko-KR" sz="1000" dirty="0"/>
              <a:t>, </a:t>
            </a:r>
            <a:r>
              <a:rPr lang="ko-KR" altLang="en-US" sz="1000" dirty="0"/>
              <a:t>관리 환경</a:t>
            </a:r>
            <a:r>
              <a:rPr lang="en-US" altLang="ko-KR" sz="1000" dirty="0"/>
              <a:t>(</a:t>
            </a:r>
            <a:r>
              <a:rPr lang="ko-KR" altLang="en-US" sz="1000" dirty="0"/>
              <a:t>음악</a:t>
            </a:r>
            <a:r>
              <a:rPr lang="en-US" altLang="ko-KR" sz="1000" dirty="0"/>
              <a:t>, </a:t>
            </a:r>
            <a:r>
              <a:rPr lang="ko-KR" altLang="en-US" sz="1000" dirty="0"/>
              <a:t>조명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타월매니징</a:t>
            </a:r>
            <a:r>
              <a:rPr lang="ko-KR" altLang="en-US" sz="1000" dirty="0"/>
              <a:t> 등</a:t>
            </a:r>
            <a:r>
              <a:rPr lang="en-US" altLang="ko-KR" sz="1000" dirty="0"/>
              <a:t>), </a:t>
            </a:r>
            <a:r>
              <a:rPr lang="ko-KR" altLang="en-US" sz="1000" dirty="0"/>
              <a:t>태도 및 매너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관리시</a:t>
            </a:r>
            <a:r>
              <a:rPr lang="ko-KR" altLang="en-US" sz="1000" dirty="0"/>
              <a:t> 주의사항</a:t>
            </a:r>
            <a:r>
              <a:rPr lang="en-US" altLang="ko-KR" sz="1000" dirty="0"/>
              <a:t>, </a:t>
            </a:r>
            <a:r>
              <a:rPr lang="ko-KR" altLang="en-US" sz="1000" dirty="0"/>
              <a:t>고객응대요령</a:t>
            </a:r>
            <a:r>
              <a:rPr lang="en-US" altLang="ko-KR" sz="1000" dirty="0"/>
              <a:t>, </a:t>
            </a:r>
            <a:r>
              <a:rPr lang="ko-KR" altLang="en-US" sz="1000" dirty="0"/>
              <a:t>전신미용관리의 효과에 대해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전신관리에 사용되는 기본동작을 정확하게 숙지하여 피부 상태의 보완 및 개선</a:t>
            </a:r>
            <a:r>
              <a:rPr lang="en-US" altLang="ko-KR" sz="1000" dirty="0"/>
              <a:t>, </a:t>
            </a:r>
            <a:r>
              <a:rPr lang="ko-KR" altLang="en-US" sz="1000" dirty="0"/>
              <a:t>스트레스 완화</a:t>
            </a:r>
            <a:r>
              <a:rPr lang="en-US" altLang="ko-KR" sz="1000" dirty="0"/>
              <a:t>, </a:t>
            </a:r>
            <a:r>
              <a:rPr lang="ko-KR" altLang="en-US" sz="1000" dirty="0"/>
              <a:t>체형관리</a:t>
            </a:r>
            <a:r>
              <a:rPr lang="en-US" altLang="ko-KR" sz="1000" dirty="0"/>
              <a:t>, </a:t>
            </a:r>
            <a:r>
              <a:rPr lang="ko-KR" altLang="en-US" sz="1000" dirty="0"/>
              <a:t>부종관리</a:t>
            </a:r>
            <a:r>
              <a:rPr lang="en-US" altLang="ko-KR" sz="1000" dirty="0"/>
              <a:t>, </a:t>
            </a:r>
            <a:r>
              <a:rPr lang="ko-KR" altLang="en-US" sz="1000" dirty="0"/>
              <a:t>신진대사촉진</a:t>
            </a:r>
            <a:r>
              <a:rPr lang="en-US" altLang="ko-KR" sz="1000" dirty="0"/>
              <a:t>, </a:t>
            </a:r>
            <a:r>
              <a:rPr lang="ko-KR" altLang="en-US" sz="1000" dirty="0"/>
              <a:t>근육의 이완</a:t>
            </a:r>
            <a:r>
              <a:rPr lang="en-US" altLang="ko-KR" sz="1000" dirty="0"/>
              <a:t>, </a:t>
            </a:r>
            <a:r>
              <a:rPr lang="ko-KR" altLang="en-US" sz="1000" dirty="0"/>
              <a:t>심신의 안정</a:t>
            </a:r>
            <a:r>
              <a:rPr lang="en-US" altLang="ko-KR" sz="1000" dirty="0"/>
              <a:t>, </a:t>
            </a:r>
            <a:r>
              <a:rPr lang="ko-KR" altLang="en-US" sz="1000" dirty="0"/>
              <a:t>혈액순환 증진 등의 전신미용관리의 효과를 높일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기초커트실습</a:t>
            </a:r>
          </a:p>
          <a:p>
            <a:r>
              <a:rPr lang="ko-KR" altLang="en-US" sz="1000" dirty="0"/>
              <a:t>기본적 커트 자세와 태도</a:t>
            </a:r>
            <a:r>
              <a:rPr lang="en-US" altLang="ko-KR" sz="1000" dirty="0"/>
              <a:t>, </a:t>
            </a:r>
            <a:r>
              <a:rPr lang="ko-KR" altLang="en-US" sz="1000" dirty="0"/>
              <a:t>가위 트레이닝을 손과 몸에 </a:t>
            </a:r>
            <a:r>
              <a:rPr lang="ko-KR" altLang="en-US" sz="1000" dirty="0" err="1"/>
              <a:t>체화시킨다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추후 응용 커트</a:t>
            </a:r>
            <a:r>
              <a:rPr lang="en-US" altLang="ko-KR" sz="1000" dirty="0"/>
              <a:t>(</a:t>
            </a:r>
            <a:r>
              <a:rPr lang="ko-KR" altLang="en-US" sz="1000" dirty="0" err="1"/>
              <a:t>트렌드</a:t>
            </a:r>
            <a:r>
              <a:rPr lang="ko-KR" altLang="en-US" sz="1000" dirty="0"/>
              <a:t> 커트</a:t>
            </a:r>
            <a:r>
              <a:rPr lang="en-US" altLang="ko-KR" sz="1000" dirty="0"/>
              <a:t>) </a:t>
            </a:r>
            <a:r>
              <a:rPr lang="ko-KR" altLang="en-US" sz="1000" dirty="0"/>
              <a:t>실습에 도움이 된다</a:t>
            </a:r>
            <a:r>
              <a:rPr lang="en-US" altLang="ko-KR" sz="1000" dirty="0"/>
              <a:t>. </a:t>
            </a:r>
            <a:r>
              <a:rPr lang="ko-KR" altLang="en-US" sz="1000" dirty="0"/>
              <a:t>본 교과목에서는 커트 이론과 커트 도구의 종류</a:t>
            </a:r>
            <a:r>
              <a:rPr lang="en-US" altLang="ko-KR" sz="1000" dirty="0"/>
              <a:t>, </a:t>
            </a:r>
            <a:r>
              <a:rPr lang="ko-KR" altLang="en-US" sz="1000" dirty="0"/>
              <a:t>기본적인 커트 전문 용어의 이해를 바탕으로 커트의 기본적 스타일인 </a:t>
            </a:r>
            <a:r>
              <a:rPr lang="ko-KR" altLang="en-US" sz="1000" dirty="0" err="1"/>
              <a:t>원랭스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그라데이션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인크리스레이어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세임레이어</a:t>
            </a:r>
            <a:r>
              <a:rPr lang="ko-KR" altLang="en-US" sz="1000" dirty="0"/>
              <a:t> 커트에 대한 실습학습과 이에 따른 </a:t>
            </a:r>
            <a:r>
              <a:rPr lang="ko-KR" altLang="en-US" sz="1000" dirty="0" err="1"/>
              <a:t>도해도를</a:t>
            </a:r>
            <a:r>
              <a:rPr lang="ko-KR" altLang="en-US" sz="1000" dirty="0"/>
              <a:t> 통해 특징을 학습한다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이를 통해 </a:t>
            </a:r>
            <a:r>
              <a:rPr lang="ko-KR" altLang="en-US" sz="1000" dirty="0" err="1"/>
              <a:t>원랭스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그라데이션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인크리스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레이어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세임레이어</a:t>
            </a:r>
            <a:r>
              <a:rPr lang="ko-KR" altLang="en-US" sz="1000" dirty="0"/>
              <a:t> 이렇게 </a:t>
            </a:r>
            <a:r>
              <a:rPr lang="en-US" altLang="ko-KR" sz="1000" dirty="0"/>
              <a:t>4</a:t>
            </a:r>
            <a:r>
              <a:rPr lang="ko-KR" altLang="en-US" sz="1000" dirty="0"/>
              <a:t>가지 기본 커트 스타일을 만들 수 있으며 이를 도해도로 그려낼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남성헤어</a:t>
            </a:r>
            <a:endParaRPr lang="ko-KR" altLang="en-US" sz="1000" b="1" dirty="0"/>
          </a:p>
          <a:p>
            <a:r>
              <a:rPr lang="ko-KR" altLang="en-US" sz="1000" dirty="0"/>
              <a:t>획일화 된 스타일을 추구했던 과거와는 달리 개성과 스타일의 변화가 많이 존중되는 남성 헤어스타일 트레이닝을 통해 남성의 두상과 모발을 이해하고</a:t>
            </a:r>
            <a:r>
              <a:rPr lang="en-US" altLang="ko-KR" sz="1000" dirty="0"/>
              <a:t>, </a:t>
            </a:r>
            <a:r>
              <a:rPr lang="ko-KR" altLang="en-US" sz="1000" dirty="0"/>
              <a:t>적절한 스타일을 완성하도록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교과목에서는 </a:t>
            </a:r>
            <a:r>
              <a:rPr lang="ko-KR" altLang="en-US" sz="1000" dirty="0" err="1"/>
              <a:t>클리퍼</a:t>
            </a:r>
            <a:r>
              <a:rPr lang="ko-KR" altLang="en-US" sz="1000" dirty="0"/>
              <a:t> 사용법을 통한 남성커트의 기본</a:t>
            </a:r>
            <a:r>
              <a:rPr lang="en-US" altLang="ko-KR" sz="1000" dirty="0"/>
              <a:t>, </a:t>
            </a:r>
            <a:r>
              <a:rPr lang="ko-KR" altLang="en-US" sz="1000" dirty="0"/>
              <a:t>남성 </a:t>
            </a:r>
            <a:r>
              <a:rPr lang="ko-KR" altLang="en-US" sz="1000" dirty="0" err="1"/>
              <a:t>트렌드</a:t>
            </a:r>
            <a:r>
              <a:rPr lang="ko-KR" altLang="en-US" sz="1000" dirty="0"/>
              <a:t> 컷의 실습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머쉬룸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댄디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모히칸</a:t>
            </a:r>
            <a:r>
              <a:rPr lang="ko-KR" altLang="en-US" sz="1000" dirty="0"/>
              <a:t> 응용스타일을 분석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위그실습</a:t>
            </a:r>
            <a:r>
              <a:rPr lang="en-US" altLang="ko-KR" sz="1000" dirty="0"/>
              <a:t>, </a:t>
            </a:r>
            <a:r>
              <a:rPr lang="ko-KR" altLang="en-US" sz="1000" dirty="0"/>
              <a:t>가위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틴닝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클리퍼의</a:t>
            </a:r>
            <a:r>
              <a:rPr lang="ko-KR" altLang="en-US" sz="1000" dirty="0"/>
              <a:t> 도구의 사용법의 습득한다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스타일 분석과 </a:t>
            </a:r>
            <a:r>
              <a:rPr lang="ko-KR" altLang="en-US" sz="1000" dirty="0" err="1"/>
              <a:t>클리퍼</a:t>
            </a:r>
            <a:r>
              <a:rPr lang="ko-KR" altLang="en-US" sz="1000" dirty="0"/>
              <a:t> 등을 이용하여 응용 남성 커트를 행할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메디칼스킨케어</a:t>
            </a:r>
            <a:endParaRPr lang="ko-KR" altLang="en-US" sz="1000" b="1" dirty="0"/>
          </a:p>
          <a:p>
            <a:r>
              <a:rPr lang="ko-KR" altLang="en-US" sz="1000" dirty="0"/>
              <a:t>피부과</a:t>
            </a:r>
            <a:r>
              <a:rPr lang="en-US" altLang="ko-KR" sz="1000" dirty="0"/>
              <a:t>, </a:t>
            </a:r>
            <a:r>
              <a:rPr lang="ko-KR" altLang="en-US" sz="1000" dirty="0"/>
              <a:t>성형외과 등 </a:t>
            </a:r>
            <a:r>
              <a:rPr lang="ko-KR" altLang="en-US" sz="1000" dirty="0" err="1"/>
              <a:t>병의원에서</a:t>
            </a:r>
            <a:r>
              <a:rPr lang="ko-KR" altLang="en-US" sz="1000" dirty="0"/>
              <a:t> 미용효과를 극대화하기 위해 이루어지는 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스킨케어의</a:t>
            </a:r>
            <a:r>
              <a:rPr lang="ko-KR" altLang="en-US" sz="1000" dirty="0"/>
              <a:t> 영역인 스킨 스케일링과 화학 박피</a:t>
            </a:r>
            <a:r>
              <a:rPr lang="en-US" altLang="ko-KR" sz="1000" dirty="0"/>
              <a:t>, </a:t>
            </a:r>
            <a:r>
              <a:rPr lang="ko-KR" altLang="en-US" sz="1000" dirty="0"/>
              <a:t>각종 레이저 처치에 대한 개요 및 시술방법</a:t>
            </a:r>
            <a:r>
              <a:rPr lang="en-US" altLang="ko-KR" sz="1000" dirty="0"/>
              <a:t>, </a:t>
            </a:r>
            <a:r>
              <a:rPr lang="ko-KR" altLang="en-US" sz="1000" dirty="0"/>
              <a:t>성형 전 후 관리 프로그램 등을 이해한다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또한 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치료의 전후 과정에서 필요한 피부미용영역의 중요성 및 필요성을 연계하여 습득하도록 한다</a:t>
            </a:r>
            <a:r>
              <a:rPr lang="en-US" altLang="ko-KR" sz="1000" dirty="0"/>
              <a:t>. </a:t>
            </a:r>
            <a:r>
              <a:rPr lang="ko-KR" altLang="en-US" sz="1000" dirty="0"/>
              <a:t>본 교과목은 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스킨케어의</a:t>
            </a:r>
            <a:r>
              <a:rPr lang="ko-KR" altLang="en-US" sz="1000" dirty="0"/>
              <a:t> 정의 및 목적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스킨케어의</a:t>
            </a:r>
            <a:r>
              <a:rPr lang="ko-KR" altLang="en-US" sz="1000" dirty="0"/>
              <a:t> 종류 및 효과</a:t>
            </a:r>
            <a:r>
              <a:rPr lang="en-US" altLang="ko-KR" sz="1000" dirty="0"/>
              <a:t>, </a:t>
            </a:r>
            <a:r>
              <a:rPr lang="ko-KR" altLang="en-US" sz="1000" dirty="0"/>
              <a:t>문제성 피부타입에 따른 </a:t>
            </a:r>
            <a:r>
              <a:rPr lang="ko-KR" altLang="en-US" sz="1000" dirty="0" err="1"/>
              <a:t>스킨케어의</a:t>
            </a:r>
            <a:r>
              <a:rPr lang="ko-KR" altLang="en-US" sz="1000" dirty="0"/>
              <a:t> 방법론</a:t>
            </a:r>
            <a:r>
              <a:rPr lang="en-US" altLang="ko-KR" sz="1000" dirty="0"/>
              <a:t>, </a:t>
            </a:r>
            <a:r>
              <a:rPr lang="ko-KR" altLang="en-US" sz="1000" dirty="0"/>
              <a:t>제약제품 및 화장품 분석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스킨케어</a:t>
            </a:r>
            <a:r>
              <a:rPr lang="ko-KR" altLang="en-US" sz="1000" dirty="0"/>
              <a:t> 기기분석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스킨케어</a:t>
            </a:r>
            <a:r>
              <a:rPr lang="ko-KR" altLang="en-US" sz="1000" dirty="0"/>
              <a:t> 임상학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스킨케어의</a:t>
            </a:r>
            <a:r>
              <a:rPr lang="ko-KR" altLang="en-US" sz="1000" dirty="0"/>
              <a:t> 보조적 기법 등을 임상사례별로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나아가 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스킨케어와</a:t>
            </a:r>
            <a:r>
              <a:rPr lang="ko-KR" altLang="en-US" sz="1000" dirty="0"/>
              <a:t> 연계하여 </a:t>
            </a:r>
            <a:r>
              <a:rPr lang="ko-KR" altLang="en-US" sz="1000" dirty="0" err="1"/>
              <a:t>피부미용목적별</a:t>
            </a:r>
            <a:r>
              <a:rPr lang="ko-KR" altLang="en-US" sz="1000" dirty="0"/>
              <a:t> 관리를 적절히 수행할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아이론</a:t>
            </a:r>
          </a:p>
          <a:p>
            <a:r>
              <a:rPr lang="ko-KR" altLang="en-US" sz="1000" dirty="0"/>
              <a:t>전통적인 웨이브 연출방법인 아이론의 원리</a:t>
            </a:r>
            <a:r>
              <a:rPr lang="en-US" altLang="ko-KR" sz="1000" dirty="0"/>
              <a:t>, </a:t>
            </a:r>
            <a:r>
              <a:rPr lang="ko-KR" altLang="en-US" sz="1000" dirty="0"/>
              <a:t>시술방법 등을 익힘으로써 헤어 스타일링을 완성할 수 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이를 위해 본 교과목은 아이론의 기본 이해</a:t>
            </a:r>
            <a:r>
              <a:rPr lang="en-US" altLang="ko-KR" sz="1000" dirty="0"/>
              <a:t>(</a:t>
            </a:r>
            <a:r>
              <a:rPr lang="ko-KR" altLang="en-US" sz="1000" dirty="0"/>
              <a:t>역사</a:t>
            </a:r>
            <a:r>
              <a:rPr lang="en-US" altLang="ko-KR" sz="1000" dirty="0"/>
              <a:t>/</a:t>
            </a:r>
            <a:r>
              <a:rPr lang="ko-KR" altLang="en-US" sz="1000" dirty="0"/>
              <a:t>명칭</a:t>
            </a:r>
            <a:r>
              <a:rPr lang="en-US" altLang="ko-KR" sz="1000" dirty="0"/>
              <a:t>/</a:t>
            </a:r>
            <a:r>
              <a:rPr lang="ko-KR" altLang="en-US" sz="1000" dirty="0"/>
              <a:t>종류 및 기본동작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스타일링 아이론 테크닉 모발 길이에 따른 기법</a:t>
            </a:r>
            <a:r>
              <a:rPr lang="en-US" altLang="ko-KR" sz="1000" dirty="0"/>
              <a:t>, </a:t>
            </a:r>
            <a:r>
              <a:rPr lang="ko-KR" altLang="en-US" sz="1000" dirty="0"/>
              <a:t>사진자료로 아이론 연출하기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캐릭터별</a:t>
            </a:r>
            <a:r>
              <a:rPr lang="ko-KR" altLang="en-US" sz="1000" dirty="0"/>
              <a:t> 스타일 아이론 </a:t>
            </a:r>
            <a:r>
              <a:rPr lang="en-US" altLang="ko-KR" sz="1000" dirty="0"/>
              <a:t>, </a:t>
            </a:r>
            <a:r>
              <a:rPr lang="ko-KR" altLang="en-US" sz="1000" dirty="0"/>
              <a:t>남성</a:t>
            </a:r>
            <a:r>
              <a:rPr lang="en-US" altLang="ko-KR" sz="1000" dirty="0"/>
              <a:t>, </a:t>
            </a:r>
            <a:r>
              <a:rPr lang="ko-KR" altLang="en-US" sz="1000" dirty="0"/>
              <a:t>창작 아이론 </a:t>
            </a:r>
            <a:r>
              <a:rPr lang="en-US" altLang="ko-KR" sz="1000" dirty="0"/>
              <a:t>, </a:t>
            </a:r>
            <a:r>
              <a:rPr lang="ko-KR" altLang="en-US" sz="1000" dirty="0"/>
              <a:t>전체 스타일링을 학습한다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이를 바탕으로 </a:t>
            </a:r>
            <a:r>
              <a:rPr lang="ko-KR" altLang="en-US" sz="1000" dirty="0" err="1"/>
              <a:t>헤어디자인의</a:t>
            </a:r>
            <a:r>
              <a:rPr lang="ko-KR" altLang="en-US" sz="1000" dirty="0"/>
              <a:t> 전체 스타일링을 마무리할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응용업스타일</a:t>
            </a:r>
            <a:endParaRPr lang="ko-KR" altLang="en-US" sz="1000" b="1" dirty="0"/>
          </a:p>
          <a:p>
            <a:r>
              <a:rPr lang="ko-KR" altLang="en-US" sz="1000" dirty="0" err="1"/>
              <a:t>업스타일의</a:t>
            </a:r>
            <a:r>
              <a:rPr lang="ko-KR" altLang="en-US" sz="1000" dirty="0"/>
              <a:t> 응용테크닉에 대해서 이해하고</a:t>
            </a:r>
            <a:r>
              <a:rPr lang="en-US" altLang="ko-KR" sz="1000" dirty="0"/>
              <a:t>, </a:t>
            </a:r>
            <a:r>
              <a:rPr lang="ko-KR" altLang="en-US" sz="1000" dirty="0"/>
              <a:t>다양한 실습을 통해 상황에 맞는 </a:t>
            </a:r>
            <a:r>
              <a:rPr lang="ko-KR" altLang="en-US" sz="1000" dirty="0" err="1"/>
              <a:t>업스타일을</a:t>
            </a:r>
            <a:r>
              <a:rPr lang="ko-KR" altLang="en-US" sz="1000" dirty="0"/>
              <a:t> 연출할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아울러 새로운 스타일에 대해서 창작할 수 있으며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업스타일에</a:t>
            </a:r>
            <a:r>
              <a:rPr lang="ko-KR" altLang="en-US" sz="1000" dirty="0"/>
              <a:t> 따른 의상이나 메이크업 등과 같은 전체적인 조화를 연출하도록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이를 위해 본 교과목은 응용 </a:t>
            </a:r>
            <a:r>
              <a:rPr lang="ko-KR" altLang="en-US" sz="1000" dirty="0" err="1"/>
              <a:t>업스타일을</a:t>
            </a:r>
            <a:r>
              <a:rPr lang="ko-KR" altLang="en-US" sz="1000" dirty="0"/>
              <a:t> 위한 기초지식</a:t>
            </a:r>
            <a:r>
              <a:rPr lang="en-US" altLang="ko-KR" sz="1000" dirty="0"/>
              <a:t>(</a:t>
            </a:r>
            <a:r>
              <a:rPr lang="ko-KR" altLang="en-US" sz="1000" dirty="0"/>
              <a:t>중앙가르마 다운 스타일</a:t>
            </a:r>
            <a:r>
              <a:rPr lang="en-US" altLang="ko-KR" sz="1000" dirty="0"/>
              <a:t>, </a:t>
            </a:r>
            <a:r>
              <a:rPr lang="ko-KR" altLang="en-US" sz="1000" dirty="0"/>
              <a:t>옆 가르마 </a:t>
            </a:r>
            <a:r>
              <a:rPr lang="ko-KR" altLang="en-US" sz="1000" dirty="0" err="1"/>
              <a:t>다운업스타일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반업스타일</a:t>
            </a:r>
            <a:r>
              <a:rPr lang="en-US" altLang="ko-KR" sz="1000" dirty="0"/>
              <a:t>, </a:t>
            </a:r>
            <a:r>
              <a:rPr lang="ko-KR" altLang="en-US" sz="1000" dirty="0"/>
              <a:t>언밸런스 스타일</a:t>
            </a:r>
            <a:r>
              <a:rPr lang="en-US" altLang="ko-KR" sz="1000" dirty="0"/>
              <a:t>), </a:t>
            </a:r>
            <a:r>
              <a:rPr lang="ko-KR" altLang="en-US" sz="1000" dirty="0"/>
              <a:t>얼굴형</a:t>
            </a:r>
            <a:r>
              <a:rPr lang="en-US" altLang="ko-KR" sz="1000" dirty="0"/>
              <a:t>, </a:t>
            </a:r>
            <a:r>
              <a:rPr lang="ko-KR" altLang="en-US" sz="1000" dirty="0"/>
              <a:t>모발길이</a:t>
            </a:r>
            <a:r>
              <a:rPr lang="en-US" altLang="ko-KR" sz="1000" dirty="0"/>
              <a:t>(</a:t>
            </a:r>
            <a:r>
              <a:rPr lang="ko-KR" altLang="en-US" sz="1000" dirty="0"/>
              <a:t>가발 </a:t>
            </a:r>
            <a:r>
              <a:rPr lang="ko-KR" altLang="en-US" sz="1000" dirty="0" err="1"/>
              <a:t>응용법</a:t>
            </a:r>
            <a:r>
              <a:rPr lang="en-US" altLang="ko-KR" sz="1000" dirty="0"/>
              <a:t>, </a:t>
            </a:r>
            <a:r>
              <a:rPr lang="ko-KR" altLang="en-US" sz="1000" dirty="0"/>
              <a:t>짧은 단발 올림머리</a:t>
            </a:r>
            <a:r>
              <a:rPr lang="en-US" altLang="ko-KR" sz="1000" dirty="0"/>
              <a:t>), </a:t>
            </a:r>
            <a:r>
              <a:rPr lang="ko-KR" altLang="en-US" sz="1000" dirty="0" err="1"/>
              <a:t>상황별</a:t>
            </a:r>
            <a:r>
              <a:rPr lang="ko-KR" altLang="en-US" sz="1000" dirty="0"/>
              <a:t> 스타일</a:t>
            </a:r>
            <a:r>
              <a:rPr lang="en-US" altLang="ko-KR" sz="1000" dirty="0"/>
              <a:t>(</a:t>
            </a:r>
            <a:r>
              <a:rPr lang="ko-KR" altLang="en-US" sz="1000" dirty="0"/>
              <a:t>한복머리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웨딩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업스타일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혼주</a:t>
            </a:r>
            <a:r>
              <a:rPr lang="ko-KR" altLang="en-US" sz="1000" dirty="0"/>
              <a:t> 스타일</a:t>
            </a:r>
            <a:r>
              <a:rPr lang="en-US" altLang="ko-KR" sz="1000" dirty="0"/>
              <a:t>)</a:t>
            </a:r>
            <a:r>
              <a:rPr lang="ko-KR" altLang="en-US" sz="1000" dirty="0"/>
              <a:t>의 이론을 익히고 실습한다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업스타일의</a:t>
            </a:r>
            <a:r>
              <a:rPr lang="ko-KR" altLang="en-US" sz="1000" dirty="0"/>
              <a:t> 전체적인 </a:t>
            </a:r>
            <a:r>
              <a:rPr lang="ko-KR" altLang="en-US" sz="1000" dirty="0" err="1"/>
              <a:t>콘셉트에</a:t>
            </a:r>
            <a:r>
              <a:rPr lang="ko-KR" altLang="en-US" sz="1000" dirty="0"/>
              <a:t> 대한 설명이 가능하며 이에 따라 여러 가지 조건을 고려하여 고객과 상담 및 권유가 가능하며 다양한 도구를 활용하여 느낌을 표현할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응용파마실습</a:t>
            </a:r>
          </a:p>
          <a:p>
            <a:r>
              <a:rPr lang="ko-KR" altLang="en-US" sz="1000" dirty="0"/>
              <a:t>살롱에서 사용하는 여러 가지 종류의 </a:t>
            </a:r>
            <a:r>
              <a:rPr lang="ko-KR" altLang="en-US" sz="1000" dirty="0" err="1"/>
              <a:t>퍼머넨트</a:t>
            </a:r>
            <a:r>
              <a:rPr lang="ko-KR" altLang="en-US" sz="1000" dirty="0"/>
              <a:t> 웨이브 테크닉 및 기계 사용법</a:t>
            </a:r>
            <a:r>
              <a:rPr lang="en-US" altLang="ko-KR" sz="1000" dirty="0"/>
              <a:t>, </a:t>
            </a:r>
            <a:r>
              <a:rPr lang="ko-KR" altLang="en-US" sz="1000" dirty="0"/>
              <a:t>원리를 습득하고</a:t>
            </a:r>
            <a:r>
              <a:rPr lang="en-US" altLang="ko-KR" sz="1000" dirty="0"/>
              <a:t>, </a:t>
            </a:r>
            <a:r>
              <a:rPr lang="ko-KR" altLang="en-US" sz="1000" dirty="0"/>
              <a:t>웨이브의 결과물</a:t>
            </a:r>
            <a:r>
              <a:rPr lang="en-US" altLang="ko-KR" sz="1000" dirty="0"/>
              <a:t>(</a:t>
            </a:r>
            <a:r>
              <a:rPr lang="ko-KR" altLang="en-US" sz="1000" dirty="0"/>
              <a:t>탄력</a:t>
            </a:r>
            <a:r>
              <a:rPr lang="en-US" altLang="ko-KR" sz="1000" dirty="0"/>
              <a:t>, </a:t>
            </a:r>
            <a:r>
              <a:rPr lang="ko-KR" altLang="en-US" sz="1000" dirty="0"/>
              <a:t>느낌</a:t>
            </a:r>
            <a:r>
              <a:rPr lang="en-US" altLang="ko-KR" sz="1000" dirty="0"/>
              <a:t>)</a:t>
            </a:r>
            <a:r>
              <a:rPr lang="ko-KR" altLang="en-US" sz="1000" dirty="0"/>
              <a:t>을 통하여 새로운 </a:t>
            </a:r>
            <a:r>
              <a:rPr lang="ko-KR" altLang="en-US" sz="1000" dirty="0" err="1"/>
              <a:t>퍼머넨트</a:t>
            </a:r>
            <a:r>
              <a:rPr lang="ko-KR" altLang="en-US" sz="1000" dirty="0"/>
              <a:t> 디자인을 구상할 수 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이를 위해 본 교과목은 아이론 스트레이트 테크닉</a:t>
            </a:r>
            <a:r>
              <a:rPr lang="en-US" altLang="ko-KR" sz="1000" dirty="0"/>
              <a:t>, </a:t>
            </a:r>
            <a:r>
              <a:rPr lang="ko-KR" altLang="en-US" sz="1000" dirty="0"/>
              <a:t>아이론 볼륨 스트레이트 테크닉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세팅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, </a:t>
            </a:r>
            <a:r>
              <a:rPr lang="ko-KR" altLang="en-US" sz="1000" dirty="0"/>
              <a:t>디지털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스페셜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(</a:t>
            </a:r>
            <a:r>
              <a:rPr lang="ko-KR" altLang="en-US" sz="1000" dirty="0"/>
              <a:t>아이론 퍼머넌트</a:t>
            </a:r>
            <a:r>
              <a:rPr lang="en-US" altLang="ko-KR" sz="1000" dirty="0"/>
              <a:t>, </a:t>
            </a:r>
            <a:r>
              <a:rPr lang="ko-KR" altLang="en-US" sz="1000" dirty="0"/>
              <a:t>백 트위스트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위빙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스팩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엘리베이션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), </a:t>
            </a:r>
            <a:r>
              <a:rPr lang="ko-KR" altLang="en-US" sz="1000" dirty="0"/>
              <a:t>부메랑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, </a:t>
            </a:r>
            <a:r>
              <a:rPr lang="ko-KR" altLang="en-US" sz="1000" dirty="0"/>
              <a:t>호일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, </a:t>
            </a:r>
            <a:r>
              <a:rPr lang="ko-KR" altLang="en-US" sz="1000" dirty="0"/>
              <a:t>에어 </a:t>
            </a:r>
            <a:r>
              <a:rPr lang="ko-KR" altLang="en-US" sz="1000" dirty="0" err="1"/>
              <a:t>펌</a:t>
            </a:r>
            <a:r>
              <a:rPr lang="en-US" altLang="ko-KR" sz="1000" dirty="0"/>
              <a:t>, </a:t>
            </a:r>
            <a:r>
              <a:rPr lang="ko-KR" altLang="en-US" sz="1000" dirty="0"/>
              <a:t>에어 스트레이트</a:t>
            </a:r>
            <a:r>
              <a:rPr lang="en-US" altLang="ko-KR" sz="1000" dirty="0"/>
              <a:t>)</a:t>
            </a:r>
            <a:r>
              <a:rPr lang="ko-KR" altLang="en-US" sz="1000" dirty="0"/>
              <a:t>등의 여러 가지의 </a:t>
            </a:r>
            <a:r>
              <a:rPr lang="ko-KR" altLang="en-US" sz="1000" dirty="0" err="1"/>
              <a:t>퍼머넨트</a:t>
            </a:r>
            <a:r>
              <a:rPr lang="ko-KR" altLang="en-US" sz="1000" dirty="0"/>
              <a:t> 테크닉들의 원리에 대해 이해하고 실습한다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실질적으로 사용 가능한 </a:t>
            </a:r>
            <a:r>
              <a:rPr lang="ko-KR" altLang="en-US" sz="1000" dirty="0" err="1"/>
              <a:t>퍼머넨트</a:t>
            </a:r>
            <a:r>
              <a:rPr lang="ko-KR" altLang="en-US" sz="1000" dirty="0"/>
              <a:t> 기법으로 고객에게 접근할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고객의 얼굴형태</a:t>
            </a:r>
            <a:r>
              <a:rPr lang="en-US" altLang="ko-KR" sz="1000" dirty="0"/>
              <a:t>, </a:t>
            </a:r>
            <a:r>
              <a:rPr lang="ko-KR" altLang="en-US" sz="1000" dirty="0"/>
              <a:t>크기</a:t>
            </a:r>
            <a:r>
              <a:rPr lang="en-US" altLang="ko-KR" sz="1000" dirty="0"/>
              <a:t>, </a:t>
            </a:r>
            <a:r>
              <a:rPr lang="ko-KR" altLang="en-US" sz="1000" dirty="0"/>
              <a:t>색 </a:t>
            </a:r>
            <a:r>
              <a:rPr lang="en-US" altLang="ko-KR" sz="1000" dirty="0"/>
              <a:t>, </a:t>
            </a:r>
            <a:r>
              <a:rPr lang="ko-KR" altLang="en-US" sz="1000" dirty="0"/>
              <a:t>모발의 색 등과 같은 </a:t>
            </a:r>
            <a:r>
              <a:rPr lang="ko-KR" altLang="en-US" sz="1000" dirty="0" err="1"/>
              <a:t>비자지즘에</a:t>
            </a:r>
            <a:r>
              <a:rPr lang="ko-KR" altLang="en-US" sz="1000" dirty="0"/>
              <a:t> 따른 스타일링을 연출할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세일즈포로모션전략</a:t>
            </a:r>
            <a:endParaRPr lang="ko-KR" altLang="en-US" sz="1000" b="1" dirty="0"/>
          </a:p>
          <a:p>
            <a:r>
              <a:rPr lang="ko-KR" altLang="en-US" sz="1000" dirty="0" err="1"/>
              <a:t>뷰티산업에</a:t>
            </a:r>
            <a:r>
              <a:rPr lang="ko-KR" altLang="en-US" sz="1000" dirty="0"/>
              <a:t> 있어서 다양한 커뮤니케이션 방법을 통해 자사제품이나 기업에 대한 정보를 제공하고 매출을 올리도록 설득하는 활동을 프로모션</a:t>
            </a:r>
            <a:r>
              <a:rPr lang="en-US" altLang="ko-KR" sz="1000" dirty="0"/>
              <a:t>, </a:t>
            </a:r>
            <a:r>
              <a:rPr lang="ko-KR" altLang="en-US" sz="1000" dirty="0"/>
              <a:t>혹은 마케팅 커뮤니케이션이라고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마케팅 커뮤니케이션을 위해 사용되는 수단은 크게 광고</a:t>
            </a:r>
            <a:r>
              <a:rPr lang="en-US" altLang="ko-KR" sz="1000" dirty="0"/>
              <a:t>, </a:t>
            </a:r>
            <a:r>
              <a:rPr lang="ko-KR" altLang="en-US" sz="1000" dirty="0"/>
              <a:t>판매촉진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인적판매</a:t>
            </a:r>
            <a:r>
              <a:rPr lang="en-US" altLang="ko-KR" sz="1000" dirty="0"/>
              <a:t>, </a:t>
            </a:r>
            <a:r>
              <a:rPr lang="ko-KR" altLang="en-US" sz="1000" dirty="0"/>
              <a:t>홍보로 이루어지며 이 네 가지 중 즉각적인 매출증대를 위해 소비자</a:t>
            </a:r>
            <a:r>
              <a:rPr lang="en-US" altLang="ko-KR" sz="1000" dirty="0"/>
              <a:t>, </a:t>
            </a:r>
            <a:r>
              <a:rPr lang="ko-KR" altLang="en-US" sz="1000" dirty="0"/>
              <a:t>중간상</a:t>
            </a:r>
            <a:r>
              <a:rPr lang="en-US" altLang="ko-KR" sz="1000" dirty="0"/>
              <a:t>, </a:t>
            </a:r>
            <a:r>
              <a:rPr lang="ko-KR" altLang="en-US" sz="1000" dirty="0"/>
              <a:t>판매원들을 대상으로 다양한 인센티브를 제공하는 것을 </a:t>
            </a:r>
            <a:r>
              <a:rPr lang="ko-KR" altLang="en-US" sz="1000" dirty="0" err="1"/>
              <a:t>세일즈프로모션</a:t>
            </a:r>
            <a:r>
              <a:rPr lang="en-US" altLang="ko-KR" sz="1000" dirty="0"/>
              <a:t>(</a:t>
            </a:r>
            <a:r>
              <a:rPr lang="ko-KR" altLang="en-US" sz="1000" dirty="0"/>
              <a:t>판매촉진</a:t>
            </a:r>
            <a:r>
              <a:rPr lang="en-US" altLang="ko-KR" sz="1000" dirty="0"/>
              <a:t>)</a:t>
            </a:r>
            <a:r>
              <a:rPr lang="ko-KR" altLang="en-US" sz="1000" dirty="0"/>
              <a:t>이라 말한다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교과목은 이러한 </a:t>
            </a:r>
            <a:r>
              <a:rPr lang="ko-KR" altLang="en-US" sz="1000" dirty="0" err="1"/>
              <a:t>세일즈프로모션의</a:t>
            </a:r>
            <a:r>
              <a:rPr lang="ko-KR" altLang="en-US" sz="1000" dirty="0"/>
              <a:t> 기본적인 이론과 전략적인 프로모션의 기획 및 실무를 학습한다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영상디자인</a:t>
            </a:r>
          </a:p>
          <a:p>
            <a:r>
              <a:rPr lang="ko-KR" altLang="en-US" sz="1000" dirty="0"/>
              <a:t>뮤직 비디오</a:t>
            </a:r>
            <a:r>
              <a:rPr lang="en-US" altLang="ko-KR" sz="1000" dirty="0"/>
              <a:t>, </a:t>
            </a:r>
            <a:r>
              <a:rPr lang="ko-KR" altLang="en-US" sz="1000" dirty="0"/>
              <a:t>비디오</a:t>
            </a:r>
            <a:r>
              <a:rPr lang="en-US" altLang="ko-KR" sz="1000" dirty="0"/>
              <a:t>, </a:t>
            </a:r>
            <a:r>
              <a:rPr lang="ko-KR" altLang="en-US" sz="1000" dirty="0"/>
              <a:t>다큐멘터리</a:t>
            </a:r>
            <a:r>
              <a:rPr lang="en-US" altLang="ko-KR" sz="1000" dirty="0"/>
              <a:t>, </a:t>
            </a:r>
            <a:r>
              <a:rPr lang="ko-KR" altLang="en-US" sz="1000" dirty="0"/>
              <a:t>교육 매체 등과 같은 텔레비전 광고나 영화 외의 다양한 영역에서 필요한 동영상 이미지의 기획과 촬영</a:t>
            </a:r>
            <a:r>
              <a:rPr lang="en-US" altLang="ko-KR" sz="1000" dirty="0"/>
              <a:t>, </a:t>
            </a:r>
            <a:r>
              <a:rPr lang="ko-KR" altLang="en-US" sz="1000" dirty="0"/>
              <a:t>편집에 이르는 기초적인 동영상 표현 </a:t>
            </a:r>
            <a:r>
              <a:rPr lang="ko-KR" altLang="en-US" sz="1000" dirty="0" err="1"/>
              <a:t>기법등을</a:t>
            </a:r>
            <a:r>
              <a:rPr lang="ko-KR" altLang="en-US" sz="1000" dirty="0"/>
              <a:t> 학습한다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아울러 영상디자인 원리를 이론적으로 이해하며</a:t>
            </a:r>
            <a:r>
              <a:rPr lang="en-US" altLang="ko-KR" sz="1000" dirty="0"/>
              <a:t>, </a:t>
            </a:r>
            <a:r>
              <a:rPr lang="ko-KR" altLang="en-US" sz="1000" dirty="0"/>
              <a:t>관련 소프트웨어를 효과적으로 활용할 수 있는 실무적 능력을 기른다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본 교과목은 휴먼 인터페이스의 원칙</a:t>
            </a:r>
            <a:r>
              <a:rPr lang="en-US" altLang="ko-KR" sz="1000" dirty="0"/>
              <a:t>, </a:t>
            </a:r>
            <a:r>
              <a:rPr lang="ko-KR" altLang="en-US" sz="1000" dirty="0"/>
              <a:t>일반적 디자인 고려 사항</a:t>
            </a:r>
            <a:r>
              <a:rPr lang="en-US" altLang="ko-KR" sz="1000" dirty="0"/>
              <a:t>, </a:t>
            </a:r>
            <a:r>
              <a:rPr lang="ko-KR" altLang="en-US" sz="1000" dirty="0"/>
              <a:t>휴먼 인터페이스 디자인과 개발 과정</a:t>
            </a:r>
            <a:r>
              <a:rPr lang="en-US" altLang="ko-KR" sz="1000" dirty="0"/>
              <a:t>, </a:t>
            </a:r>
            <a:r>
              <a:rPr lang="ko-KR" altLang="en-US" sz="1000" dirty="0"/>
              <a:t>메뉴</a:t>
            </a:r>
            <a:r>
              <a:rPr lang="en-US" altLang="ko-KR" sz="1000" dirty="0"/>
              <a:t>, </a:t>
            </a:r>
            <a:r>
              <a:rPr lang="ko-KR" altLang="en-US" sz="1000" dirty="0"/>
              <a:t>윈도우</a:t>
            </a:r>
            <a:r>
              <a:rPr lang="en-US" altLang="ko-KR" sz="1000" dirty="0"/>
              <a:t>, </a:t>
            </a:r>
            <a:r>
              <a:rPr lang="ko-KR" altLang="en-US" sz="1000" dirty="0"/>
              <a:t>대화상자</a:t>
            </a:r>
            <a:r>
              <a:rPr lang="en-US" altLang="ko-KR" sz="1000" dirty="0"/>
              <a:t>, </a:t>
            </a:r>
            <a:r>
              <a:rPr lang="ko-KR" altLang="en-US" sz="1000" dirty="0"/>
              <a:t>조절 장치</a:t>
            </a:r>
            <a:r>
              <a:rPr lang="en-US" altLang="ko-KR" sz="1000" dirty="0"/>
              <a:t>, </a:t>
            </a:r>
            <a:r>
              <a:rPr lang="ko-KR" altLang="en-US" sz="1000" dirty="0"/>
              <a:t>아이콘</a:t>
            </a:r>
            <a:r>
              <a:rPr lang="en-US" altLang="ko-KR" sz="1000" dirty="0"/>
              <a:t>, </a:t>
            </a:r>
            <a:r>
              <a:rPr lang="ko-KR" altLang="en-US" sz="1000" dirty="0"/>
              <a:t>컬러</a:t>
            </a:r>
            <a:r>
              <a:rPr lang="en-US" altLang="ko-KR" sz="1000" dirty="0"/>
              <a:t>, </a:t>
            </a:r>
            <a:r>
              <a:rPr lang="ko-KR" altLang="en-US" sz="1000" dirty="0"/>
              <a:t>동작 등으로 구성된다</a:t>
            </a:r>
            <a:r>
              <a:rPr lang="en-US" altLang="ko-KR" sz="1000" dirty="0"/>
              <a:t>. </a:t>
            </a:r>
            <a:r>
              <a:rPr lang="ko-KR" altLang="en-US" sz="1000" dirty="0"/>
              <a:t>특히 최근 개인 미디어 시대로 접어들면서 매체를 이용한 </a:t>
            </a:r>
            <a:r>
              <a:rPr lang="en-US" altLang="ko-KR" sz="1000" dirty="0"/>
              <a:t>1</a:t>
            </a:r>
            <a:r>
              <a:rPr lang="ko-KR" altLang="en-US" sz="1000" dirty="0" err="1"/>
              <a:t>인미디어가</a:t>
            </a:r>
            <a:r>
              <a:rPr lang="ko-KR" altLang="en-US" sz="1000" dirty="0"/>
              <a:t> 보편화되고 있어 미용전공에 필수 학습요소로 자리 잡아 가고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 err="1"/>
              <a:t>타이포그래피</a:t>
            </a:r>
            <a:endParaRPr lang="ko-KR" altLang="en-US" sz="1000" b="1" dirty="0"/>
          </a:p>
          <a:p>
            <a:r>
              <a:rPr lang="ko-KR" altLang="en-US" sz="1000" dirty="0"/>
              <a:t>서체의 종류</a:t>
            </a:r>
            <a:r>
              <a:rPr lang="en-US" altLang="ko-KR" sz="1000" dirty="0"/>
              <a:t>, </a:t>
            </a:r>
            <a:r>
              <a:rPr lang="ko-KR" altLang="en-US" sz="1000" dirty="0"/>
              <a:t>글자가 주는 이미지</a:t>
            </a:r>
            <a:r>
              <a:rPr lang="en-US" altLang="ko-KR" sz="1000" dirty="0"/>
              <a:t>, </a:t>
            </a:r>
            <a:r>
              <a:rPr lang="ko-KR" altLang="en-US" sz="1000" dirty="0"/>
              <a:t>서체의 크기</a:t>
            </a:r>
            <a:r>
              <a:rPr lang="en-US" altLang="ko-KR" sz="1000" dirty="0"/>
              <a:t>, </a:t>
            </a:r>
            <a:r>
              <a:rPr lang="ko-KR" altLang="en-US" sz="1000" dirty="0"/>
              <a:t>어간</a:t>
            </a:r>
            <a:r>
              <a:rPr lang="en-US" altLang="ko-KR" sz="1000" dirty="0"/>
              <a:t>, </a:t>
            </a:r>
            <a:r>
              <a:rPr lang="ko-KR" altLang="en-US" sz="1000" dirty="0"/>
              <a:t>행간</a:t>
            </a:r>
            <a:r>
              <a:rPr lang="en-US" altLang="ko-KR" sz="1000" dirty="0"/>
              <a:t>, </a:t>
            </a:r>
            <a:r>
              <a:rPr lang="ko-KR" altLang="en-US" sz="1000" dirty="0"/>
              <a:t>편집디자인의 기본 요소인 </a:t>
            </a:r>
            <a:r>
              <a:rPr lang="ko-KR" altLang="en-US" sz="1000" dirty="0" err="1"/>
              <a:t>타이포그래피</a:t>
            </a:r>
            <a:r>
              <a:rPr lang="ko-KR" altLang="en-US" sz="1000" dirty="0"/>
              <a:t> 요소를 통해 작품화와 편집의 기본요소를 이해하기 위해 본 교과목은 </a:t>
            </a:r>
            <a:r>
              <a:rPr lang="ko-KR" altLang="en-US" sz="1000" dirty="0" err="1"/>
              <a:t>타이포그래피의</a:t>
            </a:r>
            <a:r>
              <a:rPr lang="ko-KR" altLang="en-US" sz="1000" dirty="0"/>
              <a:t> 개념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타이포그래피의</a:t>
            </a:r>
            <a:r>
              <a:rPr lang="ko-KR" altLang="en-US" sz="1000" dirty="0"/>
              <a:t> 실제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타이포그래피의</a:t>
            </a:r>
            <a:r>
              <a:rPr lang="ko-KR" altLang="en-US" sz="1000" dirty="0"/>
              <a:t> 요소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타이포그래피</a:t>
            </a:r>
            <a:r>
              <a:rPr lang="ko-KR" altLang="en-US" sz="1000" dirty="0"/>
              <a:t> 커뮤니케이션의 기본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타이포그래피</a:t>
            </a:r>
            <a:r>
              <a:rPr lang="ko-KR" altLang="en-US" sz="1000" dirty="0"/>
              <a:t> 커뮤니케이션의 방법</a:t>
            </a:r>
            <a:r>
              <a:rPr lang="en-US" altLang="ko-KR" sz="1000" dirty="0"/>
              <a:t>, </a:t>
            </a:r>
            <a:r>
              <a:rPr lang="ko-KR" altLang="en-US" sz="1000" dirty="0"/>
              <a:t>광고 속의 </a:t>
            </a:r>
            <a:r>
              <a:rPr lang="ko-KR" altLang="en-US" sz="1000" dirty="0" err="1"/>
              <a:t>타이포그래피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타이포그래피의</a:t>
            </a:r>
            <a:r>
              <a:rPr lang="ko-KR" altLang="en-US" sz="1000" dirty="0"/>
              <a:t> 문제해결과 가치</a:t>
            </a:r>
            <a:r>
              <a:rPr lang="en-US" altLang="ko-KR" sz="1000" dirty="0"/>
              <a:t>, </a:t>
            </a:r>
            <a:r>
              <a:rPr lang="ko-KR" altLang="en-US" sz="1000" dirty="0"/>
              <a:t>인쇄과정의 지정방법 등으로 구성한다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 err="1"/>
              <a:t>타이포그래피를</a:t>
            </a:r>
            <a:r>
              <a:rPr lang="ko-KR" altLang="en-US" sz="1000" dirty="0"/>
              <a:t> 학습한 후 다양한 매체에 적용될 응용 수업을 </a:t>
            </a:r>
            <a:r>
              <a:rPr lang="ko-KR" altLang="en-US" sz="1000" dirty="0" err="1"/>
              <a:t>받게된다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</a:t>
            </a:r>
            <a:r>
              <a:rPr lang="ko-KR" altLang="en-US" sz="1000" dirty="0" err="1"/>
              <a:t>블로그를</a:t>
            </a:r>
            <a:r>
              <a:rPr lang="ko-KR" altLang="en-US" sz="1000" dirty="0"/>
              <a:t> 비롯한 </a:t>
            </a:r>
            <a:r>
              <a:rPr lang="ko-KR" altLang="en-US" sz="1000" dirty="0" err="1"/>
              <a:t>웹상에서의</a:t>
            </a:r>
            <a:r>
              <a:rPr lang="ko-KR" altLang="en-US" sz="1000" dirty="0"/>
              <a:t> 다양한 서체 사용능력과 미용 편집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에디트</a:t>
            </a:r>
            <a:r>
              <a:rPr lang="en-US" altLang="ko-KR" sz="1000" dirty="0"/>
              <a:t>)</a:t>
            </a:r>
            <a:r>
              <a:rPr lang="ko-KR" altLang="en-US" sz="1000" dirty="0"/>
              <a:t>영역에서 능력을 발휘할 수 있도록 학습한다</a:t>
            </a:r>
            <a:r>
              <a:rPr lang="en-US" altLang="ko-KR" sz="1000" dirty="0"/>
              <a:t>.</a:t>
            </a:r>
          </a:p>
          <a:p>
            <a:r>
              <a:rPr lang="ko-KR" altLang="en-US" sz="1000" b="1" dirty="0"/>
              <a:t>편집디자인실습</a:t>
            </a:r>
            <a:r>
              <a:rPr lang="en-US" altLang="ko-KR" sz="1000" b="1" dirty="0"/>
              <a:t>I</a:t>
            </a:r>
          </a:p>
          <a:p>
            <a:r>
              <a:rPr lang="ko-KR" altLang="en-US" sz="1000" dirty="0"/>
              <a:t>정보의 </a:t>
            </a:r>
            <a:r>
              <a:rPr lang="ko-KR" altLang="en-US" sz="1000" dirty="0" err="1"/>
              <a:t>전달력과</a:t>
            </a:r>
            <a:r>
              <a:rPr lang="ko-KR" altLang="en-US" sz="1000" dirty="0"/>
              <a:t> 미적 감흥을 동시에 불러일으키는 성공적인 커뮤니케이션을 전제로 편집디자인에 대한 창의적인 감각을 익히도록 한다</a:t>
            </a:r>
            <a:r>
              <a:rPr lang="en-US" altLang="ko-KR" sz="1000" dirty="0"/>
              <a:t>. </a:t>
            </a:r>
            <a:r>
              <a:rPr lang="ko-KR" altLang="en-US" sz="1000" dirty="0"/>
              <a:t>이에 본 교과목에서는 편집디자인에 대한 보편적</a:t>
            </a:r>
            <a:r>
              <a:rPr lang="en-US" altLang="ko-KR" sz="1000" dirty="0"/>
              <a:t>, </a:t>
            </a:r>
            <a:r>
              <a:rPr lang="ko-KR" altLang="en-US" sz="1000" dirty="0"/>
              <a:t>상식적 감각을 소개하고 구체적인 편집 레이아웃</a:t>
            </a:r>
            <a:r>
              <a:rPr lang="en-US" altLang="ko-KR" sz="1000" dirty="0"/>
              <a:t>, </a:t>
            </a:r>
            <a:r>
              <a:rPr lang="ko-KR" altLang="en-US" sz="1000" dirty="0"/>
              <a:t>일러스트레이션을 사진자료와 함께 설명한다</a:t>
            </a:r>
            <a:r>
              <a:rPr lang="en-US" altLang="ko-KR" sz="1000" dirty="0"/>
              <a:t>. </a:t>
            </a:r>
            <a:r>
              <a:rPr lang="ko-KR" altLang="en-US" sz="1000" dirty="0"/>
              <a:t>출판물을 </a:t>
            </a:r>
            <a:r>
              <a:rPr lang="en-US" altLang="ko-KR" sz="1000" dirty="0"/>
              <a:t>3</a:t>
            </a:r>
            <a:r>
              <a:rPr lang="ko-KR" altLang="en-US" sz="1000" dirty="0"/>
              <a:t>차원적인 요소로 파악하고 지면이 가진 패턴과 잠재력에 대한 폭넓은 이해를 유도한다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시각적 질서를 통해 가장 효과적인 커뮤니케이션이 이루기 위한 편집디자인의 중추적인 요소인 레이아웃과 </a:t>
            </a:r>
            <a:r>
              <a:rPr lang="ko-KR" altLang="en-US" sz="1000" dirty="0" err="1"/>
              <a:t>그리드</a:t>
            </a:r>
            <a:r>
              <a:rPr lang="ko-KR" altLang="en-US" sz="1000" dirty="0"/>
              <a:t> 시스템의 활용방법에 중점을 두고 인쇄체를 실습한다</a:t>
            </a:r>
            <a:r>
              <a:rPr lang="en-US" altLang="ko-KR" sz="1000" dirty="0"/>
              <a:t>. </a:t>
            </a:r>
            <a:r>
              <a:rPr lang="ko-KR" altLang="en-US" sz="1000" dirty="0"/>
              <a:t>그리고 지면을 채우고 있는 미시적인 구성요소에 해당하는 </a:t>
            </a:r>
            <a:r>
              <a:rPr lang="ko-KR" altLang="en-US" sz="1000" dirty="0" err="1"/>
              <a:t>타이포그래피와</a:t>
            </a:r>
            <a:r>
              <a:rPr lang="ko-KR" altLang="en-US" sz="1000" dirty="0"/>
              <a:t> 일러스트레이션의 유기적인 관계를 익힌다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바탕으로 </a:t>
            </a:r>
            <a:r>
              <a:rPr lang="ko-KR" altLang="en-US" sz="1000" dirty="0" err="1"/>
              <a:t>미용콘텐츠를</a:t>
            </a:r>
            <a:r>
              <a:rPr lang="ko-KR" altLang="en-US" sz="1000" dirty="0"/>
              <a:t> 알리고 편집하는 현장실무 능력과 동시에 디자이너로서의 독창성을 배양한다</a:t>
            </a:r>
            <a:r>
              <a:rPr lang="en-US" altLang="ko-KR" sz="1000" dirty="0"/>
              <a:t>.</a:t>
            </a:r>
            <a:endParaRPr lang="en-US" altLang="ko-KR" sz="1000" dirty="0">
              <a:effectLst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직사각형 17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10143"/>
              </p:ext>
            </p:extLst>
          </p:nvPr>
        </p:nvGraphicFramePr>
        <p:xfrm>
          <a:off x="1086514" y="1806050"/>
          <a:ext cx="5571835" cy="342519"/>
        </p:xfrm>
        <a:graphic>
          <a:graphicData uri="http://schemas.openxmlformats.org/drawingml/2006/table">
            <a:tbl>
              <a:tblPr/>
              <a:tblGrid>
                <a:gridCol w="879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함께하는 기업들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</a:t>
                      </a:r>
                      <a:r>
                        <a:rPr lang="en-US" altLang="ko-KR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516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076903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426147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헤어 스타일리스트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lang="en-US" altLang="ko-KR" sz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/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이미지 없음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666979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704895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704895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514743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516157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스타일리스트는 「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헤어관련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스타일을 담당하는 사람」이란 뜻으로 정해진 테마에 따라 미용을 구성하고 아름다움을 스타일 하는 사람을 말합니다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잡지사 에디터나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CF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촬영코디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또는 쇼나 드라마의 무대를 구성할 때 탤런트들의 이미지 제고를 위해 기획 단계부터 스태프로 함께 참여하는 뛰어난 미용 감각을 가진 기획자를 말합니다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한디원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전공은 미용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트랜드를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개척하고 美를 대중화하고 나아가 이를 이끌어나가는 인재를 키워가고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117476" y="1868057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117476" y="2250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888" y="1191782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17476" y="2631645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117476" y="3012645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7476" y="363403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산학협력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7476" y="4015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17476" y="4396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639" y="3101232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15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실내디자인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11126" y="3057241"/>
            <a:ext cx="906462" cy="49820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11126" y="356343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11126" y="3931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11126" y="4312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전공연계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266382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교과목 개요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18172" y="2485741"/>
            <a:ext cx="5631878" cy="1621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드로잉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조형예술의 근본이 되는 드로잉을 통하여 대상물에 대한 관찰력과 표현력 및 공간과 사물과의 관계를 파악하는 능력을 기르며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대상을 관찰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인식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묘사하는 과정을 연계시켜 드로잉의 개념을 이해한다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대상을 분석하여 개념화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기호화하는 과정을 거쳐 드로잉 기법을 연마하고 터득한다</a:t>
            </a:r>
            <a:r>
              <a:rPr lang="en-US" altLang="ko-KR" sz="800" dirty="0" smtClean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sz="800" b="1" dirty="0" smtClean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800" b="1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CAD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실습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 분야의 발달로 작업의 효율성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정보의 체계적인 관리 그리고 생산성 향상이 이루어지고 있다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본 교과는 컴퓨터 그래픽 주변기기와 소프트웨어인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AUTO CAD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프로그램을 이용하여 실제도면을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KS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에 맞게 완성하여 도면화 하고 관리할 수 있는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근대 디자인의 형성기에 나타난 현상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사조 등의 이론적 배경을 파악한다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특히 현대 디자인 운동을 계기로 여러 분야에서 일고 있는 포스트모더니즘 현상과 여러 커뮤니케이션 분야에서 발전하는 디자인의 현상들을 점검하고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디자인의 시대상황을 예측하는 능력을 기른다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컴퓨터그래픽스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Illustrator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 사용과 운용체계 등을 공부하고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수작업을 컴퓨터에 옮겨 손쉽게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Print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해 낼 수 있도록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평면조형</a:t>
            </a:r>
          </a:p>
          <a:p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2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차원 예술의 기본 조형원리와 그 특성인 공간의 요리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물성의 이해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색의 조화 를 기본적으로 추구한다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구성원리와 원근법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반복과 대비 등 전통의 미학과 현 대의 평면조형원리를 재정립하여 평면예술의 개념을 환기시키고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지적이며 현대 적인 조형 이미지를 창출한다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색채학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명도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채도의 정확한 정의와 디자인의 가시적 체계를 이해하고 기능적인 색의 개념과 색의 표시법을 익힘으로써 색의 구조와 종류를 체계적으로 이해한다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사진촬영과 감상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사진 전반에 걸친 기초이론과 실제를 배우고 기존 작품의 해석을 통해 사진에 대한 이해를 돕는다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아울러 사진작품을 직접 제작해봄으로써 사진을 통해 제작자의 이상과 현실을 새로운 시각으로 바라보는 기회를 갖는다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표현기법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표현양식에는 여러 가지 기법과 또한 재료들이 산재해 있다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이러한 모든 방법들 을 제시하고 이끌어 가는 과정으로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소프트한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소재로부터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하드한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소재까지 다양 한 재료를 다루어 적절한 표현력을 갖도록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실내디자인론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표현양식에는 여러 가지 기법과 또한 재료들이 산재해 있다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이러한 모든 방법들 을 제시하고 이끌어 가는 과정으로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소프트한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소재로부터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하드한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소재까지 다양 한 재료를 다루어 적절한 표현력을 갖도록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실내건축제도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제도의 기본적인 지식을 중심적으로 이해하며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공간표현의 기초적인 방법들을 개별적인 유형으로 해결함으로써 추상적 개념에서 구체적 개념으로의 전환이라는 사실적 표현능력을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CAD 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실습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본 교과는 </a:t>
            </a:r>
            <a:r>
              <a:rPr lang="en-US" altLang="ko-KR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CADⅠ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에서 배운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2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차원의 일반도면을 기본으로 향상된 제도기술을 학습하고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더욱 효율적인 도면 제작 방법과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차원 모델링 능력을 습득한다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기초디자인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평면 및 입체적인 조형능력을 함양하는데 필요한 기초적인 디자인 이론과 조형언어를 교수하는 과목으로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기본적인 조형요소 및 조형원리에 관한 강의와 평면적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입체적 매체를 이용한 다양한 내용의 실기로 구성된다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 과목을 통해 평면적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입체적 형태에 관한 미적 조형능력을 함양한다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구조학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합리적인 공간을 디자인하기 위해 건축의 기본 구조를 이해하고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인테리어와 연계시켜 문제점을 최대한 보완하여 경제적이고 실용적으로 디자인하는 능력을 기른다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건축과 주거환경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문명의 발달이나 도시의 출현으로 변화된 인간의 주거생활을 이해하고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건축과 관련된 주거환경의 문화적 지표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변천과정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관련 법규 등을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미학개론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미와 미학적 사고의 여러 흐름을 연대적으로 살펴보고 미학의 기본 개념들과 주요이론을 각 부문별로 고찰하며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현대미학이 해결해야 할 과제와 문제점을 진단해 본다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 디자인 실습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이론 및 일련의 실내디자인 프로젝트를 통하여 디자인 과정과 방법을 터득하고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아이디어를 도면을 통해 합리적으로 표현할 수 있도록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컴퓨터그래픽스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실무에서 가장 많이 쓰이는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Photoshop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색상ㆍ입체ㆍ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Filter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효과를 이용하여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CD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재킷이나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Poster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등을 편집할 수 있도록 실습하며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Sketch up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 사용법을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 </a:t>
            </a:r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디자인사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실내디자인 역사의 기본이 되는 동서양의 문화를 이해한다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이를 위해서 건축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환경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실내공간 디자인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가구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조명에 대한 역사적인 배경을 고찰하고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고대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중세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근대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현대에 이르는 건축양식의 특징과 내부공간 구성에 나타난 디자인적 특성을 살펴봄으로써 실내공간을 계획할 때 고유성과 다양성을 표현하도록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실내환경론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실내환경은 우리가 살아가는 실내건축공간을 과학적이고 합리적이며 환경친화적인 거주 활동으로 만드는데 필수 불가결한 분야이다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자연을 분리하여 건축물을 설계할 수 없는 없다는 인식과 삶의 질적인 향상으로 인해 현실에 부합하는 환경적 요소들을 실내환경에 적용하는 것이 고려되고 있다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본 교과목에서는 실내건축환경의 여러 인자에 대한 이해를 근거로 하여 각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단원별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환경적인 요소들을 체계적으로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사진학개론</a:t>
            </a:r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사진의 일반적인 이론을 체계적으로 분류하여 공부한다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사진공부의 첫 과정에서부터 사진제작에 필요한 문제들을 다루며 사진의 개념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정의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촬영의 각종 조건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구도의 변화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색채의 각종 요소와 사진의 윤리적인 측면 등 다양한 이론적 기초를 쌓는다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안정된 작품제작과 창작 및 표현기술의 숙련을 위한 과목이다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디지털 디자인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 그래픽 활용을 위한 제반 지식과 기본 기법을 습득하여 디자인 프로세스에서의 적응력을 기르며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최종 인쇄물에 이르는 디자인 과정을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미니정원 만들기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콘크리트 건물 속에서 생활하는 현대인에게 식물과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첨경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添景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소재를 이용하여 작은 공간이라도 즐겁게 자연을 접할 수 있는 기술을 습득함으로써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Green Life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를 실현할 수 있는 가능성을 모색한다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실용영어회화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기초적인 의사소통 상황에서 외국인과 효과적인 대화를 할 수 있도록 언어적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문화적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담화적 능력을 기르도록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 디자인 실습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실내디자인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Ⅰ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에서 학습한 자료를 토대로 문제점을 발견할 수 있는 안목을 배양하며 계획단계에서 나타난 문제점을 해결하여 아이디어를 구체적으로 전개함으로써 더욱 향상된 디자인 실무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재료와 시공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실내건축에 주로 사용되는 재료의 성질과 용도를 연구하고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실무에 적용할 수 있는 재료의 시공법 및 가공법과 도구사용법 등을 실습을 통하여 숙지함으로써 실내디자이너로서의 기술을 습득한다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현대 </a:t>
            </a:r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건축론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산업혁명 이후부터 현대까지의 사회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문화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경제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기술의 변화 발전에 따른 예술과 건축의 사조를 알게 하고 여러 사조와 경향에서 만들어져 온 건축 작품을 분석하여 작가의 정신과 기량을 정확히 파악하도록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세미나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최근 디자인분야에서 주목을 끄는 주제를 선정하여 관련 서적 및 자료를 조사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탐독하고 토론을 전개함으로써 산업디자인의 전개에 도움을 줄 기본적인 디자인 안목을 수립하고 최신 디자인 경향에 대한 이해를 높이기 위해 마련된 과목이다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컴퓨터 애니메이션</a:t>
            </a:r>
          </a:p>
          <a:p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2D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3D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애니메이션의 기초개념과 제작과정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기법 등을 학습하고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3D MAX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와 같은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3D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애니메이션 소프트웨어를 사용한 기본적인 애니메이션 제작을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생활과 디자인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프로그래밍의 기본 문법과 컴퓨터 직접 조작할 수 있는 기본 프로그램능력을 기르고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이론과 실습을 통하여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윈도우즈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환경에서 프로그램을 작성하고 실무에 적용할 수 있는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모바일을 제어 할 수 있는 기본 프로그램도 함께 익힌다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건축 설비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건물의 유형 및 거주자의 활동목적에 따라 요구되는 각종 성능을 고려함으로써 건축물의 질을 높이고 재실자의 쾌적도 및 작업능률을 향상시키려는 측면에서 건축설비의 중요성이 고조되고 있다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쾌적한 실내 환경을 조성하기 위한 각종 설비 시스템의 기본원리를 이해하고 습득할 수 있도록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마케팅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마케팅에 대한 전략적 원리와 지침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기법 등을 학습하여 조형적인 창작활동과 여러 분야 학문에 응용함으로써 디자인 프로세스에 대한 전문적인 지식을 갖추도록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공간 디자인 실습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디자인의 기본적인 요소를 이해하고 표현하고자 하는 모티브나 아이디어를 형상화하여 창조적인 표현활동과 조형감각을 경험한다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또한 다양한 개성을 합리적으로 표출하는 방법을 학습한다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조명 디자인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공간의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4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차원 디자인 요소인 빛의 미학적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광학적 기본원리를 익히고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조명의 종류 및 특성을 파악하며 조명의 효과 및 기능을 이해하여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공간계획시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활용할 수 있는 조명 설계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프리젠테이션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기획서 및 시안을 통해 자신의 작품에 대한 의도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발상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효과 등을 제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3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자에게 효과적으로 전달할 수 있도록 과학적인 접근방법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자료추출 및 정리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표현방법 및 기법 등을 분석하고 연마할 수 있는 능력을 배양한다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편집 디자인 실습 </a:t>
            </a:r>
            <a:r>
              <a:rPr lang="en-US" altLang="ko-KR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시각적 질서를 통해 가장 효과적인 커뮤니케이션이 이루어져야 하므로 편집디자인의 중추적인 요소인 레이아웃과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그리드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시스템의 활용방법에 중점을 두고 인쇄체를 실습한다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광고학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광고의 개념과 본질을 이론적으로 파악하여 광고의 기본 원리를 이해하고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광고의 사회적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·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산업적 환경과 기능을 살펴봄으로써 광고의 사회적 의의와 업무 구조 및 환경을 이해한다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광고업무 및 광고교육의 구성 및 내용을 학습하여 광고에 대한 이해를 돕는다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포트폴리오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각 교과목에서 창출된 작품 및 디자인 프로젝트 결과를 자료로 정리하여 시각화하는 기법을 연구하며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클라이언트에게 결과물을 효과적으로 제시하고 전달할 수 있는 포트폴리오의 제작방법과 </a:t>
            </a:r>
            <a:r>
              <a:rPr lang="ko-KR" altLang="en-US" sz="8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프리젠테이션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기법을 익힌다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시각디자인론</a:t>
            </a:r>
            <a:endParaRPr lang="ko-KR" altLang="en-US" sz="800" b="1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디자인 개념과 시각 디자인의 다양한 적용 그리고 관련 분야와의 상호 관계를 일별한다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 디자인 이해에 필요한 조형 이론을 소개함으로써 디자인의 실재적 효용성에 대한 학습 및 디자인 전개와 평가를 위한 기초를 습득한다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 디자인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시각디자인의 전반적인 원리와 이론을 분석하고 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Lay-Out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의 구성과 광고 효과를 고려한 포스터 및 내용과 관련된 북 디자인의 기본 원리 및 제작과정 등을 학습 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디스플레이</a:t>
            </a:r>
          </a:p>
          <a:p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전시와 진열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구매의 효과적인 도모를 위하여 인간과 디스플레이 대상의 주위 환경과의 유기적인 질서와 조화를 도출할 수 있는 이론과 실제를 탐구한다</a:t>
            </a:r>
            <a:r>
              <a:rPr lang="en-US" altLang="ko-KR" sz="8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sz="8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직사각형 16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040329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952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7131676"/>
            <a:ext cx="4059206" cy="16799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뷰티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헬스케어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lang="en-US" altLang="ko-KR" sz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1"/>
            <a:r>
              <a:rPr kumimoji="1"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kumimoji="1"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887217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887217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887217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887217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887217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925133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925133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7836275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785042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넓은 의미로 건강관리 개념을 합친 전반적인 인체관리 산업분야를 말합니다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좁은 의미의 </a:t>
            </a:r>
            <a:r>
              <a:rPr lang="ko-KR" altLang="en-US" sz="1000" dirty="0" err="1"/>
              <a:t>헬스케어는</a:t>
            </a:r>
            <a:r>
              <a:rPr lang="ko-KR" altLang="en-US" sz="1000" dirty="0"/>
              <a:t> 건강컨설팅</a:t>
            </a:r>
            <a:r>
              <a:rPr lang="en-US" altLang="ko-KR" sz="1000" dirty="0"/>
              <a:t>, </a:t>
            </a:r>
            <a:r>
              <a:rPr lang="ko-KR" altLang="en-US" sz="1000" dirty="0"/>
              <a:t>인체미용 등의 사업을 지칭합니다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건강한 삶은 우리 인생에 있어서 큰 희망이며 바라는 욕구입니다</a:t>
            </a:r>
            <a:r>
              <a:rPr lang="en-US" altLang="ko-KR" sz="1000" dirty="0"/>
              <a:t>. 100</a:t>
            </a:r>
            <a:r>
              <a:rPr lang="ko-KR" altLang="en-US" sz="1000" dirty="0"/>
              <a:t>세 시대를 맞이하는 현실에서 아름답고 건강한 삶은 누구나 추구하는 본능입니다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 전공은 미래의 </a:t>
            </a:r>
            <a:r>
              <a:rPr lang="ko-KR" altLang="en-US" sz="1000" dirty="0" err="1"/>
              <a:t>블루오션으로</a:t>
            </a:r>
            <a:r>
              <a:rPr lang="ko-KR" altLang="en-US" sz="1000" dirty="0"/>
              <a:t> 떠오르고 있는 </a:t>
            </a:r>
            <a:r>
              <a:rPr lang="ko-KR" altLang="en-US" sz="1000" dirty="0" err="1"/>
              <a:t>헬스케어</a:t>
            </a:r>
            <a:r>
              <a:rPr lang="ko-KR" altLang="en-US" sz="1000" dirty="0"/>
              <a:t> 사업 분야로 진출 할 수 있도록 학생들의 기본 지식과 능력을 키워가고 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미용학전공은</a:t>
            </a:r>
            <a:r>
              <a:rPr lang="ko-KR" altLang="en-US" sz="1000" dirty="0"/>
              <a:t> </a:t>
            </a:r>
            <a:r>
              <a:rPr lang="en-US" altLang="ko-KR" sz="1000" dirty="0"/>
              <a:t>ITEC DIPLOMA </a:t>
            </a:r>
            <a:r>
              <a:rPr lang="ko-KR" altLang="en-US" sz="1000" dirty="0"/>
              <a:t>취득과정을 통해 </a:t>
            </a:r>
            <a:r>
              <a:rPr lang="ko-KR" altLang="en-US" sz="1000" dirty="0" err="1"/>
              <a:t>뷰티헬스케어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뷰티산업분야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뷰티관광</a:t>
            </a:r>
            <a:r>
              <a:rPr lang="ko-KR" altLang="en-US" sz="1000" dirty="0"/>
              <a:t> 서비스 산업체에 취업을 할 수 있도록 교육하고 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/>
              <a:t>교육목표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_</a:t>
            </a:r>
            <a:r>
              <a:rPr lang="ko-KR" altLang="en-US" sz="1000" dirty="0"/>
              <a:t>국내</a:t>
            </a:r>
            <a:r>
              <a:rPr lang="en-US" altLang="ko-KR" sz="1000" dirty="0"/>
              <a:t>/</a:t>
            </a:r>
            <a:r>
              <a:rPr lang="ko-KR" altLang="en-US" sz="1000" dirty="0"/>
              <a:t>외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en-US" altLang="ko-KR" sz="1000" dirty="0"/>
              <a:t>&amp; </a:t>
            </a:r>
            <a:r>
              <a:rPr lang="ko-KR" altLang="en-US" sz="1000" dirty="0"/>
              <a:t>헬스 산업을 선도하는 창의적이고 진취적인 미용 전문인으로서 국제적인 경쟁력을 갖춘 </a:t>
            </a:r>
            <a:r>
              <a:rPr lang="ko-KR" altLang="en-US" sz="1000" b="1" dirty="0" err="1">
                <a:solidFill>
                  <a:srgbClr val="C80122"/>
                </a:solidFill>
              </a:rPr>
              <a:t>웰니스</a:t>
            </a:r>
            <a:r>
              <a:rPr lang="ko-KR" altLang="en-US" sz="1000" b="1" dirty="0">
                <a:solidFill>
                  <a:srgbClr val="C80122"/>
                </a:solidFill>
              </a:rPr>
              <a:t> </a:t>
            </a:r>
            <a:r>
              <a:rPr lang="en-US" altLang="ko-KR" sz="1000" b="1" dirty="0">
                <a:solidFill>
                  <a:srgbClr val="C80122"/>
                </a:solidFill>
              </a:rPr>
              <a:t>&amp; </a:t>
            </a:r>
            <a:r>
              <a:rPr lang="ko-KR" altLang="en-US" sz="1000" b="1" dirty="0" err="1">
                <a:solidFill>
                  <a:srgbClr val="C80122"/>
                </a:solidFill>
              </a:rPr>
              <a:t>스파</a:t>
            </a:r>
            <a:r>
              <a:rPr lang="ko-KR" altLang="en-US" sz="1000" b="1" dirty="0">
                <a:solidFill>
                  <a:srgbClr val="C80122"/>
                </a:solidFill>
              </a:rPr>
              <a:t> 디자이너 및 매니저</a:t>
            </a:r>
            <a:r>
              <a:rPr lang="ko-KR" altLang="en-US" sz="1000" dirty="0"/>
              <a:t>로 양성합니다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/>
              <a:t>인재상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_</a:t>
            </a:r>
            <a:r>
              <a:rPr lang="ko-KR" altLang="en-US" sz="1000" dirty="0"/>
              <a:t>국제 표준화된 전문적이고 실용적인 교육을 통한 글로벌 </a:t>
            </a:r>
            <a:r>
              <a:rPr lang="ko-KR" altLang="en-US" sz="1000" dirty="0" err="1"/>
              <a:t>웰니스</a:t>
            </a:r>
            <a:r>
              <a:rPr lang="ko-KR" altLang="en-US" sz="1000" dirty="0"/>
              <a:t>  서비스 전문가</a:t>
            </a:r>
            <a:br>
              <a:rPr lang="ko-KR" altLang="en-US" sz="1000" dirty="0"/>
            </a:br>
            <a:r>
              <a:rPr lang="ko-KR" altLang="en-US" sz="1000" dirty="0" err="1"/>
              <a:t>웰니스센터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스파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리조트</a:t>
            </a:r>
            <a:r>
              <a:rPr lang="ko-KR" altLang="en-US" sz="1000" dirty="0"/>
              <a:t> 매니저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컨시어지</a:t>
            </a:r>
            <a:r>
              <a:rPr lang="ko-KR" altLang="en-US" sz="1000" dirty="0"/>
              <a:t> 및 </a:t>
            </a:r>
            <a:r>
              <a:rPr lang="ko-KR" altLang="en-US" sz="1000" dirty="0" err="1"/>
              <a:t>테라피스트로</a:t>
            </a:r>
            <a:r>
              <a:rPr lang="ko-KR" altLang="en-US" sz="1000" dirty="0"/>
              <a:t> 진출 할 수 있도록 합니다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/>
              <a:t>교육내용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_</a:t>
            </a:r>
            <a:r>
              <a:rPr lang="ko-KR" altLang="en-US" sz="1000" dirty="0"/>
              <a:t>피부미용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메디컬스킨케어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스파테라피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/>
              <a:t>매니지먼트</a:t>
            </a:r>
            <a:br>
              <a:rPr lang="ko-KR" altLang="en-US" sz="1000" dirty="0"/>
            </a:br>
            <a:r>
              <a:rPr lang="en-US" altLang="ko-KR" sz="1000" dirty="0"/>
              <a:t>4</a:t>
            </a:r>
            <a:r>
              <a:rPr lang="ko-KR" altLang="en-US" sz="1000" dirty="0"/>
              <a:t>개 </a:t>
            </a:r>
            <a:r>
              <a:rPr lang="ko-KR" altLang="en-US" sz="1000" dirty="0" err="1"/>
              <a:t>여역을</a:t>
            </a:r>
            <a:r>
              <a:rPr lang="ko-KR" altLang="en-US" sz="1000" dirty="0"/>
              <a:t> </a:t>
            </a:r>
            <a:r>
              <a:rPr lang="en-US" altLang="ko-KR" sz="1000" dirty="0"/>
              <a:t>4</a:t>
            </a:r>
            <a:r>
              <a:rPr lang="ko-KR" altLang="en-US" sz="1000" dirty="0"/>
              <a:t>년에 걸쳐서 전공 교과 과정으로 운영하고 있으며 </a:t>
            </a:r>
            <a:r>
              <a:rPr lang="en-US" altLang="ko-KR" sz="1000" dirty="0"/>
              <a:t>ITEC Diploma </a:t>
            </a:r>
            <a:r>
              <a:rPr lang="ko-KR" altLang="en-US" sz="1000" dirty="0"/>
              <a:t>취득하여  국내</a:t>
            </a:r>
            <a:r>
              <a:rPr lang="en-US" altLang="ko-KR" sz="1000" dirty="0"/>
              <a:t>/</a:t>
            </a:r>
            <a:r>
              <a:rPr lang="ko-KR" altLang="en-US" sz="1000" dirty="0"/>
              <a:t>외 취업을 추진하고 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/>
              <a:t>전공교과과목 구성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1)</a:t>
            </a:r>
            <a:r>
              <a:rPr lang="ko-KR" altLang="en-US" sz="1000" dirty="0"/>
              <a:t>피부 미용과정</a:t>
            </a:r>
            <a:br>
              <a:rPr lang="ko-KR" altLang="en-US" sz="1000" dirty="0"/>
            </a:br>
            <a:r>
              <a:rPr lang="en-US" altLang="ko-KR" sz="1000" dirty="0"/>
              <a:t>_</a:t>
            </a:r>
            <a:r>
              <a:rPr lang="ko-KR" altLang="en-US" sz="1000" dirty="0"/>
              <a:t>고객 상담 및 피부분석</a:t>
            </a:r>
            <a:r>
              <a:rPr lang="en-US" altLang="ko-KR" sz="1000" dirty="0"/>
              <a:t>, </a:t>
            </a:r>
            <a:r>
              <a:rPr lang="ko-KR" altLang="en-US" sz="1000" dirty="0"/>
              <a:t>보건법규</a:t>
            </a:r>
            <a:r>
              <a:rPr lang="en-US" altLang="ko-KR" sz="1000" dirty="0"/>
              <a:t>, </a:t>
            </a:r>
            <a:r>
              <a:rPr lang="ko-KR" altLang="en-US" sz="1000" dirty="0"/>
              <a:t>공중위생학</a:t>
            </a:r>
            <a:r>
              <a:rPr lang="en-US" altLang="ko-KR" sz="1000" dirty="0"/>
              <a:t>, </a:t>
            </a:r>
            <a:r>
              <a:rPr lang="ko-KR" altLang="en-US" sz="1000" dirty="0"/>
              <a:t>미용경락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발반사학</a:t>
            </a:r>
            <a:r>
              <a:rPr lang="en-US" altLang="ko-KR" sz="1000" dirty="0"/>
              <a:t>, </a:t>
            </a:r>
            <a:r>
              <a:rPr lang="ko-KR" altLang="en-US" sz="1000" dirty="0"/>
              <a:t>제품 및 </a:t>
            </a:r>
            <a:r>
              <a:rPr lang="ko-KR" altLang="en-US" sz="1000" dirty="0" err="1"/>
              <a:t>화장품학</a:t>
            </a:r>
            <a:r>
              <a:rPr lang="en-US" altLang="ko-KR" sz="1000" dirty="0"/>
              <a:t>, </a:t>
            </a:r>
            <a:r>
              <a:rPr lang="ko-KR" altLang="en-US" sz="1000" dirty="0"/>
              <a:t>피부미용사 자격과정 등</a:t>
            </a:r>
          </a:p>
          <a:p>
            <a:r>
              <a:rPr lang="en-US" altLang="ko-KR" sz="1000" dirty="0"/>
              <a:t>2)</a:t>
            </a:r>
            <a:r>
              <a:rPr lang="ko-KR" altLang="en-US" sz="1000" dirty="0" err="1"/>
              <a:t>메디컬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en-US" altLang="ko-KR" sz="1000" dirty="0"/>
              <a:t>&amp; </a:t>
            </a:r>
            <a:r>
              <a:rPr lang="ko-KR" altLang="en-US" sz="1000" dirty="0"/>
              <a:t>헬스 </a:t>
            </a:r>
            <a:r>
              <a:rPr lang="ko-KR" altLang="en-US" sz="1000" dirty="0" err="1"/>
              <a:t>케어과정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_</a:t>
            </a:r>
            <a:r>
              <a:rPr lang="ko-KR" altLang="en-US" sz="1000" dirty="0" err="1"/>
              <a:t>메티컬기기관리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체형및</a:t>
            </a:r>
            <a:r>
              <a:rPr lang="ko-KR" altLang="en-US" sz="1000" dirty="0"/>
              <a:t> 비만관리</a:t>
            </a:r>
            <a:r>
              <a:rPr lang="en-US" altLang="ko-KR" sz="1000" dirty="0"/>
              <a:t>, </a:t>
            </a:r>
            <a:r>
              <a:rPr lang="ko-KR" altLang="en-US" sz="1000" dirty="0"/>
              <a:t>산모관리</a:t>
            </a:r>
            <a:r>
              <a:rPr lang="en-US" altLang="ko-KR" sz="1000" dirty="0"/>
              <a:t>, </a:t>
            </a:r>
            <a:r>
              <a:rPr lang="ko-KR" altLang="en-US" sz="1000" dirty="0"/>
              <a:t>통합기능 학습과정</a:t>
            </a:r>
          </a:p>
          <a:p>
            <a:r>
              <a:rPr lang="en-US" altLang="ko-KR" sz="1000" dirty="0"/>
              <a:t>3)</a:t>
            </a:r>
            <a:r>
              <a:rPr lang="ko-KR" altLang="en-US" sz="1000" dirty="0" err="1"/>
              <a:t>스파테라피</a:t>
            </a:r>
            <a:r>
              <a:rPr lang="ko-KR" altLang="en-US" sz="1000" dirty="0"/>
              <a:t> 과정</a:t>
            </a:r>
            <a:br>
              <a:rPr lang="ko-KR" altLang="en-US" sz="1000" dirty="0"/>
            </a:br>
            <a:r>
              <a:rPr lang="en-US" altLang="ko-KR" sz="1000" dirty="0"/>
              <a:t>_CS, </a:t>
            </a:r>
            <a:r>
              <a:rPr lang="ko-KR" altLang="en-US" sz="1000" dirty="0" err="1"/>
              <a:t>스파영어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스파</a:t>
            </a:r>
            <a:r>
              <a:rPr lang="ko-KR" altLang="en-US" sz="1000" dirty="0"/>
              <a:t> 외국어</a:t>
            </a:r>
            <a:r>
              <a:rPr lang="en-US" altLang="ko-KR" sz="1000" dirty="0"/>
              <a:t>(</a:t>
            </a:r>
            <a:r>
              <a:rPr lang="ko-KR" altLang="en-US" sz="1000" dirty="0"/>
              <a:t>중국어</a:t>
            </a:r>
            <a:r>
              <a:rPr lang="en-US" altLang="ko-KR" sz="1000" dirty="0"/>
              <a:t>, </a:t>
            </a:r>
            <a:r>
              <a:rPr lang="ko-KR" altLang="en-US" sz="1000" dirty="0"/>
              <a:t>일어</a:t>
            </a:r>
            <a:r>
              <a:rPr lang="en-US" altLang="ko-KR" sz="1000" dirty="0"/>
              <a:t>), </a:t>
            </a:r>
            <a:r>
              <a:rPr lang="ko-KR" altLang="en-US" sz="1000" dirty="0" err="1"/>
              <a:t>헬스테인먼트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리테일링</a:t>
            </a:r>
            <a:r>
              <a:rPr lang="ko-KR" altLang="en-US" sz="1000" dirty="0"/>
              <a:t> 과정</a:t>
            </a:r>
          </a:p>
          <a:p>
            <a:r>
              <a:rPr lang="en-US" altLang="ko-KR" sz="1000" dirty="0"/>
              <a:t>4)</a:t>
            </a:r>
            <a:r>
              <a:rPr lang="ko-KR" altLang="en-US" sz="1000" dirty="0"/>
              <a:t>매니지먼트 과정</a:t>
            </a:r>
            <a:br>
              <a:rPr lang="ko-KR" altLang="en-US" sz="1000" dirty="0"/>
            </a:br>
            <a:r>
              <a:rPr lang="en-US" altLang="ko-KR" sz="1000" dirty="0"/>
              <a:t>_</a:t>
            </a:r>
            <a:r>
              <a:rPr lang="ko-KR" altLang="en-US" sz="1000" dirty="0"/>
              <a:t>고객 상담과 불만관리</a:t>
            </a:r>
            <a:r>
              <a:rPr lang="en-US" altLang="ko-KR" sz="1000" dirty="0"/>
              <a:t>, </a:t>
            </a:r>
            <a:r>
              <a:rPr lang="ko-KR" altLang="en-US" sz="1000" dirty="0"/>
              <a:t>광고와 </a:t>
            </a:r>
            <a:r>
              <a:rPr lang="ko-KR" altLang="en-US" sz="1000" dirty="0" err="1"/>
              <a:t>소셜미디어</a:t>
            </a:r>
            <a:r>
              <a:rPr lang="en-US" altLang="ko-KR" sz="1000" dirty="0"/>
              <a:t>, </a:t>
            </a:r>
            <a:r>
              <a:rPr lang="ko-KR" altLang="en-US" sz="1000" dirty="0"/>
              <a:t>직원채용 및 관리</a:t>
            </a:r>
            <a:r>
              <a:rPr lang="en-US" altLang="ko-KR" sz="1000" dirty="0"/>
              <a:t>, </a:t>
            </a:r>
            <a:r>
              <a:rPr lang="ko-KR" altLang="en-US" sz="1000" dirty="0"/>
              <a:t>직원교육</a:t>
            </a:r>
            <a:r>
              <a:rPr lang="en-US" altLang="ko-KR" sz="1000" dirty="0"/>
              <a:t>, </a:t>
            </a:r>
            <a:r>
              <a:rPr lang="ko-KR" altLang="en-US" sz="1000" dirty="0"/>
              <a:t>강사훈련</a:t>
            </a:r>
            <a:r>
              <a:rPr lang="en-US" altLang="ko-KR" sz="1000" dirty="0"/>
              <a:t>, </a:t>
            </a:r>
            <a:r>
              <a:rPr lang="ko-KR" altLang="en-US" sz="1000" dirty="0"/>
              <a:t>미용교육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뷰티</a:t>
            </a:r>
            <a:r>
              <a:rPr lang="en-US" altLang="ko-KR" sz="1000" dirty="0"/>
              <a:t>&amp;</a:t>
            </a:r>
            <a:r>
              <a:rPr lang="ko-KR" altLang="en-US" sz="1000" dirty="0"/>
              <a:t>헬스 </a:t>
            </a:r>
            <a:r>
              <a:rPr lang="ko-KR" altLang="en-US" sz="1000" dirty="0" err="1"/>
              <a:t>테라피</a:t>
            </a:r>
            <a:r>
              <a:rPr lang="ko-KR" altLang="en-US" sz="1000" dirty="0"/>
              <a:t> 실습</a:t>
            </a:r>
            <a:endParaRPr lang="ko-KR" altLang="en-US" sz="1000" dirty="0">
              <a:effectLst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17476" y="1868057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117476" y="2250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888" y="1191782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17476" y="2631645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117476" y="3012645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7476" y="363403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산학협력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7476" y="4015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17476" y="4396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639" y="3241883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47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4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직사각형 18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625603" y="4775188"/>
            <a:ext cx="4059206" cy="16799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메디컬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뷰티고디네이트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lang="en-US" altLang="ko-KR" sz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1"/>
            <a:r>
              <a:rPr kumimoji="1"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kumimoji="1"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98078" y="651568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843146" y="651568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088214" y="651568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333282" y="651568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651568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98201" y="689484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Rectangle 120" descr="type=button"/>
          <p:cNvSpPr>
            <a:spLocks noChangeArrowheads="1"/>
          </p:cNvSpPr>
          <p:nvPr/>
        </p:nvSpPr>
        <p:spPr bwMode="auto">
          <a:xfrm>
            <a:off x="6283211" y="689484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0" name="Rectangle 120" descr="type=button"/>
          <p:cNvSpPr>
            <a:spLocks noChangeArrowheads="1"/>
          </p:cNvSpPr>
          <p:nvPr/>
        </p:nvSpPr>
        <p:spPr bwMode="auto">
          <a:xfrm>
            <a:off x="1742959" y="547978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1" name="Rectangle 120" descr="type=button"/>
          <p:cNvSpPr>
            <a:spLocks noChangeArrowheads="1"/>
          </p:cNvSpPr>
          <p:nvPr/>
        </p:nvSpPr>
        <p:spPr bwMode="auto">
          <a:xfrm>
            <a:off x="5309671" y="549393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97777" y="1881989"/>
            <a:ext cx="56522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일반적으로 병원서비스매니저라고도 한다</a:t>
            </a:r>
            <a:r>
              <a:rPr lang="en-US" altLang="ko-KR" sz="1000" dirty="0"/>
              <a:t>. </a:t>
            </a:r>
            <a:r>
              <a:rPr lang="ko-KR" altLang="en-US" sz="1000" dirty="0"/>
              <a:t>병원의 중간 관리자로서</a:t>
            </a:r>
            <a:r>
              <a:rPr lang="en-US" altLang="ko-KR" sz="1000" dirty="0"/>
              <a:t>, </a:t>
            </a:r>
            <a:r>
              <a:rPr lang="ko-KR" altLang="en-US" sz="1000" dirty="0"/>
              <a:t>환자들의 서비스 욕구를 충족시키기 위해 병원에서 해야 할 일을 기획</a:t>
            </a:r>
            <a:r>
              <a:rPr lang="en-US" altLang="ko-KR" sz="1000" dirty="0"/>
              <a:t>·</a:t>
            </a:r>
            <a:r>
              <a:rPr lang="ko-KR" altLang="en-US" sz="1000" dirty="0"/>
              <a:t>관리</a:t>
            </a:r>
            <a:r>
              <a:rPr lang="en-US" altLang="ko-KR" sz="1000" dirty="0"/>
              <a:t>·</a:t>
            </a:r>
            <a:r>
              <a:rPr lang="ko-KR" altLang="en-US" sz="1000" dirty="0"/>
              <a:t>개선 업무를 담당하는 사람을 말한다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이들은 서비스 전문가로서 병원의 분위기를 밝게 연출하고</a:t>
            </a:r>
            <a:r>
              <a:rPr lang="en-US" altLang="ko-KR" sz="1000" dirty="0"/>
              <a:t>, </a:t>
            </a:r>
            <a:r>
              <a:rPr lang="ko-KR" altLang="en-US" sz="1000" dirty="0"/>
              <a:t>차별화된 서비스를 제공함으로써 병원 이미지를 홍보하여 환자가 편한 마음으로 병원을 찾을 수 있도록 한다</a:t>
            </a:r>
            <a:r>
              <a:rPr lang="en-US" altLang="ko-KR" sz="1000" dirty="0"/>
              <a:t>. </a:t>
            </a:r>
            <a:r>
              <a:rPr lang="ko-KR" altLang="en-US" sz="1000" dirty="0"/>
              <a:t>또한</a:t>
            </a:r>
            <a:r>
              <a:rPr lang="en-US" altLang="ko-KR" sz="1000" dirty="0"/>
              <a:t>, </a:t>
            </a:r>
            <a:r>
              <a:rPr lang="ko-KR" altLang="en-US" sz="1000" dirty="0"/>
              <a:t>고객상담</a:t>
            </a:r>
            <a:r>
              <a:rPr lang="en-US" altLang="ko-KR" sz="1000" dirty="0"/>
              <a:t>, </a:t>
            </a:r>
            <a:r>
              <a:rPr lang="ko-KR" altLang="en-US" sz="1000" dirty="0"/>
              <a:t>접수</a:t>
            </a:r>
            <a:r>
              <a:rPr lang="en-US" altLang="ko-KR" sz="1000" dirty="0"/>
              <a:t>·</a:t>
            </a:r>
            <a:r>
              <a:rPr lang="ko-KR" altLang="en-US" sz="1000" dirty="0"/>
              <a:t>수납 및 예약 관리</a:t>
            </a:r>
            <a:r>
              <a:rPr lang="en-US" altLang="ko-KR" sz="1000" dirty="0"/>
              <a:t>, </a:t>
            </a:r>
            <a:r>
              <a:rPr lang="ko-KR" altLang="en-US" sz="1000" dirty="0"/>
              <a:t>병원마케팅</a:t>
            </a:r>
            <a:r>
              <a:rPr lang="en-US" altLang="ko-KR" sz="1000" dirty="0"/>
              <a:t>, </a:t>
            </a:r>
            <a:r>
              <a:rPr lang="ko-KR" altLang="en-US" sz="1000" dirty="0"/>
              <a:t>직원교육 등의 업무도 맡는다</a:t>
            </a:r>
            <a:r>
              <a:rPr lang="en-US" altLang="ko-KR" sz="1000" dirty="0"/>
              <a:t>. </a:t>
            </a:r>
            <a:r>
              <a:rPr lang="ko-KR" altLang="en-US" sz="1000" dirty="0"/>
              <a:t>이미 </a:t>
            </a:r>
            <a:r>
              <a:rPr lang="ko-KR" altLang="en-US" sz="1000" dirty="0" err="1"/>
              <a:t>선직국에서는</a:t>
            </a:r>
            <a:r>
              <a:rPr lang="ko-KR" altLang="en-US" sz="1000" dirty="0"/>
              <a:t> 오래 전부터 이 직업이 일반화되어 있으며 고객서비스를 위해 코디네이터를 두고 있다</a:t>
            </a:r>
            <a:r>
              <a:rPr lang="en-US" altLang="ko-KR" sz="1000" dirty="0"/>
              <a:t>.</a:t>
            </a:r>
            <a:endParaRPr lang="en-US" altLang="ko-KR" sz="1000" dirty="0">
              <a:effectLst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17476" y="1868057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117476" y="225064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5888" y="1191782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17476" y="2631645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117476" y="3012645"/>
            <a:ext cx="906462" cy="62138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 스타일리스트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뷰티고디네이트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17476" y="3634030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산학협력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17476" y="4015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17476" y="4396029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1639" y="3391804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9099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62584" y="4376420"/>
            <a:ext cx="5132832" cy="15849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미용학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(One Day)</a:t>
            </a:r>
            <a:endParaRPr lang="ko-KR" altLang="en-US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967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55688" y="2549543"/>
            <a:ext cx="56026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미용은 디자이너가 되어야 한다</a:t>
            </a:r>
            <a:r>
              <a:rPr lang="en-US" altLang="ko-KR" sz="1000" b="1" dirty="0" smtClean="0"/>
              <a:t>!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 전공</a:t>
            </a:r>
            <a:r>
              <a:rPr lang="en-US" altLang="ko-KR" sz="1000" dirty="0"/>
              <a:t>(One Day)</a:t>
            </a:r>
            <a:r>
              <a:rPr lang="ko-KR" altLang="en-US" sz="1000" dirty="0"/>
              <a:t>은 </a:t>
            </a:r>
            <a:r>
              <a:rPr lang="ko-KR" altLang="en-US" sz="1000" b="1" dirty="0"/>
              <a:t>“미용은 디자인종합예술이다</a:t>
            </a:r>
            <a:r>
              <a:rPr lang="en-US" altLang="ko-KR" sz="1000" b="1" dirty="0"/>
              <a:t>.“</a:t>
            </a:r>
            <a:r>
              <a:rPr lang="ko-KR" altLang="en-US" sz="1000" dirty="0"/>
              <a:t>라는 모토를 바탕으로 미용 산업체와 미용관련분야의 전문 인력양성을 목적으로 하고 </a:t>
            </a:r>
            <a:r>
              <a:rPr lang="ko-KR" altLang="en-US" sz="1000" dirty="0" smtClean="0"/>
              <a:t>있습니다</a:t>
            </a:r>
            <a:endParaRPr lang="en-US" altLang="ko-KR" sz="1000" dirty="0" smtClean="0"/>
          </a:p>
          <a:p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ko-KR" altLang="en-US" sz="1000" dirty="0"/>
              <a:t>이에 </a:t>
            </a:r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 전공은 다양한 기업과 </a:t>
            </a:r>
            <a:r>
              <a:rPr lang="en-US" altLang="ko-KR" sz="1000" dirty="0"/>
              <a:t>MOU</a:t>
            </a:r>
            <a:r>
              <a:rPr lang="ko-KR" altLang="en-US" sz="1000" dirty="0"/>
              <a:t>를 맺고</a:t>
            </a:r>
            <a:r>
              <a:rPr lang="en-US" altLang="ko-KR" sz="1000" dirty="0"/>
              <a:t>, </a:t>
            </a:r>
            <a:r>
              <a:rPr lang="ko-KR" altLang="en-US" sz="1000" dirty="0"/>
              <a:t>살아 숨 쉬는 실무교육을 진행하고자</a:t>
            </a:r>
            <a:r>
              <a:rPr lang="en-US" altLang="ko-KR" sz="1000" dirty="0"/>
              <a:t>, </a:t>
            </a:r>
            <a:r>
              <a:rPr lang="ko-KR" altLang="en-US" sz="1000" dirty="0"/>
              <a:t>현직 </a:t>
            </a:r>
            <a:r>
              <a:rPr lang="en-US" altLang="ko-KR" sz="1000" dirty="0"/>
              <a:t>CEO </a:t>
            </a:r>
            <a:r>
              <a:rPr lang="ko-KR" altLang="en-US" sz="1000" dirty="0"/>
              <a:t>및 각 분야의 전문가 분들을 초빙하여 미래지향적 인재교육을 펼쳐가고 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뿐만 </a:t>
            </a:r>
            <a:r>
              <a:rPr lang="ko-KR" altLang="en-US" sz="1000" dirty="0"/>
              <a:t>아니라 급변하는 미용 산업체에서 우위를 선점하기 위해</a:t>
            </a:r>
            <a:r>
              <a:rPr lang="en-US" altLang="ko-KR" sz="1000" dirty="0"/>
              <a:t>, </a:t>
            </a:r>
            <a:r>
              <a:rPr lang="ko-KR" altLang="en-US" sz="1000" dirty="0"/>
              <a:t>멀티플레이능력과 </a:t>
            </a:r>
            <a:r>
              <a:rPr lang="en-US" altLang="ko-KR" sz="1000" dirty="0"/>
              <a:t>1</a:t>
            </a:r>
            <a:r>
              <a:rPr lang="ko-KR" altLang="en-US" sz="1000" dirty="0"/>
              <a:t>인 </a:t>
            </a:r>
            <a:r>
              <a:rPr lang="en-US" altLang="ko-KR" sz="1000" dirty="0"/>
              <a:t>2</a:t>
            </a:r>
            <a:r>
              <a:rPr lang="ko-KR" altLang="en-US" sz="1000" dirty="0"/>
              <a:t>역할 능력함양을 통해</a:t>
            </a:r>
            <a:r>
              <a:rPr lang="en-US" altLang="ko-KR" sz="1000" dirty="0"/>
              <a:t>, </a:t>
            </a:r>
            <a:r>
              <a:rPr lang="ko-KR" altLang="en-US" sz="1000" dirty="0"/>
              <a:t>사회적 </a:t>
            </a:r>
            <a:r>
              <a:rPr lang="ko-KR" altLang="en-US" sz="1000" dirty="0" err="1"/>
              <a:t>니즈</a:t>
            </a:r>
            <a:r>
              <a:rPr lang="en-US" altLang="ko-KR" sz="1000" dirty="0"/>
              <a:t>(needs)</a:t>
            </a:r>
            <a:r>
              <a:rPr lang="ko-KR" altLang="en-US" sz="1000" dirty="0"/>
              <a:t>또한 충족할 수 있는 교육커리큘럼을 준비하고 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 전공에서는 최근 시대적 관심을 받고 있는 디자인베이스를 바탕으로 </a:t>
            </a:r>
            <a:r>
              <a:rPr lang="en-US" altLang="ko-KR" sz="1000" b="1" dirty="0"/>
              <a:t>[</a:t>
            </a:r>
            <a:r>
              <a:rPr lang="ko-KR" altLang="en-US" sz="1000" b="1" dirty="0" err="1"/>
              <a:t>헤어디자이너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메이크업디자이너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네일디자이너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피부디자이너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래쉬</a:t>
            </a:r>
            <a:r>
              <a:rPr lang="en-US" altLang="ko-KR" sz="1000" b="1" dirty="0"/>
              <a:t>·</a:t>
            </a:r>
            <a:r>
              <a:rPr lang="ko-KR" altLang="en-US" sz="1000" b="1" dirty="0" err="1"/>
              <a:t>컨투어코디네이터</a:t>
            </a:r>
            <a:r>
              <a:rPr lang="en-US" altLang="ko-KR" sz="1000" b="1" dirty="0"/>
              <a:t>]</a:t>
            </a:r>
            <a:r>
              <a:rPr lang="ko-KR" altLang="en-US" sz="1000" dirty="0"/>
              <a:t> 분야로 진출할 수 있도록</a:t>
            </a:r>
            <a:r>
              <a:rPr lang="en-US" altLang="ko-KR" sz="1000" dirty="0"/>
              <a:t>, </a:t>
            </a:r>
            <a:r>
              <a:rPr lang="ko-KR" altLang="en-US" sz="1000" dirty="0"/>
              <a:t>미용분야뿐만 아니라 디자인분야에 이르기까지 </a:t>
            </a:r>
            <a:r>
              <a:rPr lang="ko-KR" altLang="en-US" sz="1000" dirty="0" err="1"/>
              <a:t>미용인으로써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갖추어야할</a:t>
            </a:r>
            <a:r>
              <a:rPr lang="ko-KR" altLang="en-US" sz="1000" dirty="0"/>
              <a:t> 폭넓은 기반지식을 학습 할 수 있도록 하고 있습니다</a:t>
            </a:r>
            <a:r>
              <a:rPr lang="en-US" altLang="ko-KR" sz="1000" dirty="0"/>
              <a:t>.</a:t>
            </a:r>
            <a:endParaRPr lang="en-US" altLang="ko-KR" sz="1000" dirty="0">
              <a:effectLst/>
            </a:endParaRP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055688" y="2303322"/>
            <a:ext cx="157760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전공소개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188225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11126" y="2264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538" y="120597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en-US" altLang="ko-KR" sz="10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Day)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645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11126" y="3026838"/>
            <a:ext cx="906462" cy="78694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82102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수업동영상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4202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4583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688" y="4961309"/>
            <a:ext cx="560266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1. </a:t>
            </a:r>
            <a:r>
              <a:rPr lang="ko-KR" altLang="en-US" sz="1000" b="1" dirty="0"/>
              <a:t>교원능력개발프로그램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차별교육</a:t>
            </a:r>
            <a:r>
              <a:rPr lang="en-US" altLang="ko-KR" sz="1000" b="1" dirty="0"/>
              <a:t>)</a:t>
            </a:r>
            <a:endParaRPr lang="ko-KR" altLang="en-US" sz="1000" dirty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진정한 </a:t>
            </a:r>
            <a:r>
              <a:rPr lang="en-US" altLang="ko-KR" sz="1000" dirty="0"/>
              <a:t>1%</a:t>
            </a:r>
            <a:r>
              <a:rPr lang="ko-KR" altLang="en-US" sz="1000" dirty="0"/>
              <a:t>의 미용전문인 </a:t>
            </a:r>
            <a:r>
              <a:rPr lang="ko-KR" altLang="en-US" sz="1000" b="1" dirty="0"/>
              <a:t>“교원능력개발 프로그램” </a:t>
            </a:r>
            <a:r>
              <a:rPr lang="ko-KR" altLang="en-US" sz="1000" dirty="0"/>
              <a:t>으로</a:t>
            </a:r>
            <a:r>
              <a:rPr lang="ko-KR" altLang="en-US" sz="1000" b="1" dirty="0"/>
              <a:t>  </a:t>
            </a:r>
            <a:r>
              <a:rPr lang="ko-KR" altLang="en-US" sz="1000" dirty="0"/>
              <a:t>현장과 교육기관에서 요구되는 교원을 양성합니다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r>
              <a:rPr lang="en-US" altLang="ko-KR" sz="1000" b="1" dirty="0"/>
              <a:t>2. </a:t>
            </a:r>
            <a:r>
              <a:rPr lang="ko-KR" altLang="en-US" sz="1000" b="1" dirty="0"/>
              <a:t>졸업 전 조기 취업</a:t>
            </a:r>
            <a:endParaRPr lang="ko-KR" altLang="en-US" sz="1000" dirty="0"/>
          </a:p>
          <a:p>
            <a:r>
              <a:rPr lang="en-US" altLang="ko-KR" sz="1000" dirty="0"/>
              <a:t>- </a:t>
            </a:r>
            <a:r>
              <a:rPr lang="ko-KR" altLang="en-US" sz="1000" b="1" dirty="0"/>
              <a:t>“</a:t>
            </a:r>
            <a:r>
              <a:rPr lang="en-US" altLang="ko-KR" sz="1000" b="1" dirty="0"/>
              <a:t>TWINS(</a:t>
            </a:r>
            <a:r>
              <a:rPr lang="ko-KR" altLang="en-US" sz="1000" b="1" dirty="0"/>
              <a:t>쌍둥이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실무시스템 프로그램” </a:t>
            </a:r>
            <a:r>
              <a:rPr lang="ko-KR" altLang="en-US" sz="1000" dirty="0"/>
              <a:t>으로  현재 </a:t>
            </a:r>
            <a:r>
              <a:rPr lang="ko-KR" altLang="en-US" sz="1000" dirty="0" err="1"/>
              <a:t>헤어샵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네일샵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피부샵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메이크업샵</a:t>
            </a:r>
            <a:r>
              <a:rPr lang="ko-KR" altLang="en-US" sz="1000" dirty="0"/>
              <a:t> 등과 똑같은 시설에서 실제 고객을 대상으로 수업이 진행됨으로 숙련가 완성 과정의 시간을 절약하여 산업체에서 빠르게 개인의 부가가치를 높일 수 있게 합니다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/>
              <a:t>3. </a:t>
            </a:r>
            <a:r>
              <a:rPr lang="ko-KR" altLang="en-US" sz="1000" b="1" dirty="0"/>
              <a:t>주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일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주</a:t>
            </a:r>
            <a:r>
              <a:rPr lang="en-US" altLang="ko-KR" sz="1000" b="1" dirty="0"/>
              <a:t>2</a:t>
            </a:r>
            <a:r>
              <a:rPr lang="ko-KR" altLang="en-US" sz="1000" b="1" dirty="0"/>
              <a:t>일 체계적인 수업이 진행됩니다</a:t>
            </a:r>
            <a:r>
              <a:rPr lang="en-US" altLang="ko-KR" sz="1000" b="1" dirty="0" smtClean="0"/>
              <a:t>.</a:t>
            </a:r>
          </a:p>
          <a:p>
            <a:endParaRPr lang="ko-KR" altLang="en-US" sz="1000" dirty="0"/>
          </a:p>
          <a:p>
            <a:r>
              <a:rPr lang="en-US" altLang="ko-KR" sz="1000" b="1" dirty="0"/>
              <a:t>4. </a:t>
            </a:r>
            <a:r>
              <a:rPr lang="ko-KR" altLang="en-US" sz="1000" b="1" dirty="0"/>
              <a:t>학업과 직장생활 병행</a:t>
            </a:r>
            <a:endParaRPr lang="ko-KR" altLang="en-US" sz="1000" dirty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주</a:t>
            </a:r>
            <a:r>
              <a:rPr lang="en-US" altLang="ko-KR" sz="1000" dirty="0"/>
              <a:t>1</a:t>
            </a:r>
            <a:r>
              <a:rPr lang="ko-KR" altLang="en-US" sz="1000" dirty="0"/>
              <a:t>회 또는 주</a:t>
            </a:r>
            <a:r>
              <a:rPr lang="en-US" altLang="ko-KR" sz="1000" dirty="0"/>
              <a:t>2</a:t>
            </a:r>
            <a:r>
              <a:rPr lang="ko-KR" altLang="en-US" sz="1000" dirty="0"/>
              <a:t>회</a:t>
            </a:r>
            <a:r>
              <a:rPr lang="en-US" altLang="ko-KR" sz="1000" dirty="0"/>
              <a:t>(</a:t>
            </a:r>
            <a:r>
              <a:rPr lang="ko-KR" altLang="en-US" sz="1000" dirty="0"/>
              <a:t>화</a:t>
            </a:r>
            <a:r>
              <a:rPr lang="en-US" altLang="ko-KR" sz="1000" dirty="0"/>
              <a:t>,</a:t>
            </a:r>
            <a:r>
              <a:rPr lang="ko-KR" altLang="en-US" sz="1000" dirty="0"/>
              <a:t>목</a:t>
            </a:r>
            <a:r>
              <a:rPr lang="en-US" altLang="ko-KR" sz="1000" dirty="0"/>
              <a:t>, </a:t>
            </a:r>
            <a:r>
              <a:rPr lang="ko-KR" altLang="en-US" sz="1000" dirty="0"/>
              <a:t>토</a:t>
            </a:r>
            <a:r>
              <a:rPr lang="en-US" altLang="ko-KR" sz="1000" dirty="0"/>
              <a:t>, </a:t>
            </a:r>
            <a:r>
              <a:rPr lang="ko-KR" altLang="en-US" sz="1000" dirty="0"/>
              <a:t>일요일 중 </a:t>
            </a:r>
            <a:r>
              <a:rPr lang="ko-KR" altLang="en-US" sz="1000" dirty="0" err="1"/>
              <a:t>택</a:t>
            </a:r>
            <a:r>
              <a:rPr lang="en-US" altLang="ko-KR" sz="1000" dirty="0"/>
              <a:t>1)</a:t>
            </a:r>
            <a:r>
              <a:rPr lang="ko-KR" altLang="en-US" sz="1000" dirty="0"/>
              <a:t>를 기본으로 이론수업과 실습수업을 진행하여 학교를 다니면서 취업이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직장생활을 병행하여 학위를 취득할 수 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r>
              <a:rPr lang="en-US" altLang="ko-KR" sz="1000" b="1" dirty="0"/>
              <a:t>5. </a:t>
            </a:r>
            <a:r>
              <a:rPr lang="ko-KR" altLang="en-US" sz="1000" b="1" dirty="0"/>
              <a:t>시간 활용 가능</a:t>
            </a:r>
            <a:endParaRPr lang="ko-KR" altLang="en-US" sz="1000" dirty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수업이 </a:t>
            </a:r>
            <a:r>
              <a:rPr lang="ko-KR" altLang="en-US" sz="1000" dirty="0"/>
              <a:t>진행되는 시간 외에 여유시간을 공부</a:t>
            </a:r>
            <a:r>
              <a:rPr lang="en-US" altLang="ko-KR" sz="1000" dirty="0"/>
              <a:t>, </a:t>
            </a:r>
            <a:r>
              <a:rPr lang="ko-KR" altLang="en-US" sz="1000" dirty="0"/>
              <a:t>취업</a:t>
            </a:r>
            <a:r>
              <a:rPr lang="en-US" altLang="ko-KR" sz="1000" dirty="0"/>
              <a:t>, </a:t>
            </a:r>
            <a:r>
              <a:rPr lang="ko-KR" altLang="en-US" sz="1000" dirty="0"/>
              <a:t>외부활동 등에 활용할 수 있어 자기계발이 가능합니다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r>
              <a:rPr lang="en-US" altLang="ko-KR" sz="1000" b="1" dirty="0"/>
              <a:t>6. </a:t>
            </a:r>
            <a:r>
              <a:rPr lang="ko-KR" altLang="en-US" sz="1000" b="1" dirty="0" err="1"/>
              <a:t>미용학</a:t>
            </a:r>
            <a:r>
              <a:rPr lang="en-US" altLang="ko-KR" sz="1000" b="1" dirty="0"/>
              <a:t>(One Day) </a:t>
            </a:r>
            <a:r>
              <a:rPr lang="ko-KR" altLang="en-US" sz="1000" b="1" dirty="0"/>
              <a:t>또한 교원능력개발 프로그램과 쌍둥이 실무시스템 모두 적용됩니다</a:t>
            </a:r>
            <a:r>
              <a:rPr lang="en-US" altLang="ko-KR" sz="1000" b="1" dirty="0"/>
              <a:t>.</a:t>
            </a:r>
            <a:endParaRPr lang="ko-KR" altLang="en-US" sz="1000" dirty="0">
              <a:effectLst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55688" y="8629932"/>
            <a:ext cx="560266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000" b="1" dirty="0">
                <a:solidFill>
                  <a:srgbClr val="FF0000"/>
                </a:solidFill>
              </a:rPr>
              <a:t>. </a:t>
            </a:r>
            <a:r>
              <a:rPr lang="ko-KR" altLang="en-US" sz="1000" b="1" dirty="0">
                <a:solidFill>
                  <a:srgbClr val="FF0000"/>
                </a:solidFill>
              </a:rPr>
              <a:t>배움이 다르다</a:t>
            </a:r>
            <a:endParaRPr lang="ko-KR" altLang="en-US" sz="1000" dirty="0"/>
          </a:p>
          <a:p>
            <a:r>
              <a:rPr lang="ko-KR" altLang="en-US" sz="1000" dirty="0"/>
              <a:t>최고의 교수진이 학생들에게 미용강사 및 특강강사 전문교육을 함으로 졸업 후 헤어</a:t>
            </a:r>
            <a:r>
              <a:rPr lang="en-US" altLang="ko-KR" sz="1000" dirty="0"/>
              <a:t>. </a:t>
            </a:r>
            <a:r>
              <a:rPr lang="ko-KR" altLang="en-US" sz="1000" dirty="0"/>
              <a:t>메이크업</a:t>
            </a:r>
            <a:r>
              <a:rPr lang="en-US" altLang="ko-KR" sz="1000" dirty="0"/>
              <a:t>. </a:t>
            </a:r>
            <a:r>
              <a:rPr lang="ko-KR" altLang="en-US" sz="1000" dirty="0"/>
              <a:t>피부</a:t>
            </a:r>
            <a:r>
              <a:rPr lang="en-US" altLang="ko-KR" sz="1000" dirty="0"/>
              <a:t>. </a:t>
            </a:r>
            <a:r>
              <a:rPr lang="ko-KR" altLang="en-US" sz="1000" dirty="0"/>
              <a:t>네일</a:t>
            </a:r>
            <a:r>
              <a:rPr lang="en-US" altLang="ko-KR" sz="1000" dirty="0"/>
              <a:t>. </a:t>
            </a:r>
            <a:r>
              <a:rPr lang="ko-KR" altLang="en-US" sz="1000" dirty="0"/>
              <a:t>스킨아트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웨딩</a:t>
            </a:r>
            <a:r>
              <a:rPr lang="en-US" altLang="ko-KR" sz="1000" dirty="0"/>
              <a:t>. </a:t>
            </a:r>
            <a:r>
              <a:rPr lang="ko-KR" altLang="en-US" sz="1000" dirty="0"/>
              <a:t>피부병원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성형외과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일반병원뷰티코디</a:t>
            </a:r>
            <a:r>
              <a:rPr lang="en-US" altLang="ko-KR" sz="1000" dirty="0"/>
              <a:t>. </a:t>
            </a:r>
            <a:r>
              <a:rPr lang="ko-KR" altLang="en-US" sz="1000" dirty="0"/>
              <a:t>모발두피관리병원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뷰티마네킨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뷰티에디터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뷰티텔러마케터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뷰티창업</a:t>
            </a:r>
            <a:r>
              <a:rPr lang="ko-KR" altLang="en-US" sz="1000" dirty="0"/>
              <a:t> 부문에서 미용강사로서의 자격을</a:t>
            </a:r>
            <a:br>
              <a:rPr lang="ko-KR" altLang="en-US" sz="1000" dirty="0"/>
            </a:br>
            <a:r>
              <a:rPr lang="ko-KR" altLang="en-US" sz="1000" dirty="0"/>
              <a:t>갖추게 됩니다</a:t>
            </a:r>
            <a:r>
              <a:rPr lang="en-US" altLang="ko-KR" sz="1000" dirty="0"/>
              <a:t>. </a:t>
            </a:r>
            <a:r>
              <a:rPr lang="ko-KR" altLang="en-US" sz="1000" dirty="0"/>
              <a:t>또한 우수 학생에 대해 해외연수 및 국내 유명학원 강사 자격이 부여되고</a:t>
            </a:r>
            <a:r>
              <a:rPr lang="en-US" altLang="ko-KR" sz="1000" dirty="0"/>
              <a:t>, </a:t>
            </a:r>
            <a:r>
              <a:rPr lang="ko-KR" altLang="en-US" sz="1000" dirty="0"/>
              <a:t>현장실무와 교육강사로서의 자질을 갖추기 위해</a:t>
            </a:r>
            <a:br>
              <a:rPr lang="ko-KR" altLang="en-US" sz="1000" dirty="0"/>
            </a:br>
            <a:r>
              <a:rPr lang="ko-KR" altLang="en-US" sz="1000" dirty="0"/>
              <a:t>전문화된 교육과정과 강사양성프로그램을 운영합니다</a:t>
            </a:r>
            <a:r>
              <a:rPr lang="en-US" altLang="ko-KR" sz="1000" dirty="0"/>
              <a:t>.(</a:t>
            </a:r>
            <a:r>
              <a:rPr lang="ko-KR" altLang="en-US" sz="1000" dirty="0"/>
              <a:t>학원 연계 교육</a:t>
            </a:r>
            <a:r>
              <a:rPr lang="en-US" altLang="ko-KR" sz="1000" dirty="0"/>
              <a:t>, </a:t>
            </a:r>
            <a:r>
              <a:rPr lang="ko-KR" altLang="en-US" sz="1000" dirty="0"/>
              <a:t>대학원 진학 상담제도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논문스터디</a:t>
            </a:r>
            <a:r>
              <a:rPr lang="ko-KR" altLang="en-US" sz="1000" dirty="0"/>
              <a:t> 등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r>
              <a:rPr lang="en-US" altLang="ko-KR" sz="1000" b="1" dirty="0">
                <a:solidFill>
                  <a:srgbClr val="FF0000"/>
                </a:solidFill>
              </a:rPr>
              <a:t>2. </a:t>
            </a:r>
            <a:r>
              <a:rPr lang="ko-KR" altLang="en-US" sz="1000" b="1" dirty="0">
                <a:solidFill>
                  <a:srgbClr val="FF0000"/>
                </a:solidFill>
              </a:rPr>
              <a:t>취업의 질이 다르다</a:t>
            </a:r>
            <a:endParaRPr lang="ko-KR" altLang="en-US" sz="1000" dirty="0"/>
          </a:p>
          <a:p>
            <a:r>
              <a:rPr lang="ko-KR" altLang="en-US" sz="1000" dirty="0"/>
              <a:t>취업의 어려움과 취업 후 안정된 고용안전이 보장되지 않아 고학력의 대학 졸업생들이 미용기술을 배우기 위해 다시 전문학교에</a:t>
            </a:r>
            <a:br>
              <a:rPr lang="ko-KR" altLang="en-US" sz="1000" dirty="0"/>
            </a:br>
            <a:r>
              <a:rPr lang="ko-KR" altLang="en-US" sz="1000" dirty="0"/>
              <a:t>입학하는 추세이며</a:t>
            </a:r>
            <a:r>
              <a:rPr lang="en-US" altLang="ko-KR" sz="1000" dirty="0"/>
              <a:t>, </a:t>
            </a:r>
            <a:r>
              <a:rPr lang="ko-KR" altLang="en-US" sz="1000" dirty="0"/>
              <a:t>다양한 자격증 취득</a:t>
            </a:r>
            <a:r>
              <a:rPr lang="en-US" altLang="ko-KR" sz="1000" dirty="0"/>
              <a:t>, </a:t>
            </a:r>
            <a:r>
              <a:rPr lang="ko-KR" altLang="en-US" sz="1000" dirty="0"/>
              <a:t>실무위주의 작업과정 체크리스트 서비스를 통하여 고객과의 상담부터 재방문까지의</a:t>
            </a:r>
            <a:br>
              <a:rPr lang="ko-KR" altLang="en-US" sz="1000" dirty="0"/>
            </a:br>
            <a:r>
              <a:rPr lang="ko-KR" altLang="en-US" sz="1000" dirty="0"/>
              <a:t>과정을 리얼하게 습득하는 체계적인 수업 및 산업체 적응프로그램을 통하여 맞춤형 안정 취업을 하여 직장생활을 하게 됩니다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>
                <a:solidFill>
                  <a:srgbClr val="FF0000"/>
                </a:solidFill>
              </a:rPr>
              <a:t>3. </a:t>
            </a:r>
            <a:r>
              <a:rPr lang="ko-KR" altLang="en-US" sz="1000" b="1" dirty="0" err="1">
                <a:solidFill>
                  <a:srgbClr val="FF0000"/>
                </a:solidFill>
              </a:rPr>
              <a:t>뷰티창업에</a:t>
            </a:r>
            <a:r>
              <a:rPr lang="ko-KR" altLang="en-US" sz="1000" b="1" dirty="0">
                <a:solidFill>
                  <a:srgbClr val="FF0000"/>
                </a:solidFill>
              </a:rPr>
              <a:t> 도전하다</a:t>
            </a:r>
            <a:endParaRPr lang="ko-KR" altLang="en-US" sz="1000" dirty="0"/>
          </a:p>
          <a:p>
            <a:r>
              <a:rPr lang="ko-KR" altLang="en-US" sz="1000" dirty="0"/>
              <a:t>학습자의 다양한 창업도전기회를 주기 위해 헤어</a:t>
            </a:r>
            <a:r>
              <a:rPr lang="en-US" altLang="ko-KR" sz="1000" dirty="0"/>
              <a:t>. </a:t>
            </a:r>
            <a:r>
              <a:rPr lang="ko-KR" altLang="en-US" sz="1000" dirty="0"/>
              <a:t>메이크업</a:t>
            </a:r>
            <a:r>
              <a:rPr lang="en-US" altLang="ko-KR" sz="1000" dirty="0"/>
              <a:t>. </a:t>
            </a:r>
            <a:r>
              <a:rPr lang="ko-KR" altLang="en-US" sz="1000" dirty="0"/>
              <a:t>피부</a:t>
            </a:r>
            <a:r>
              <a:rPr lang="en-US" altLang="ko-KR" sz="1000" dirty="0"/>
              <a:t>. </a:t>
            </a:r>
            <a:r>
              <a:rPr lang="ko-KR" altLang="en-US" sz="1000" dirty="0"/>
              <a:t>네일</a:t>
            </a:r>
            <a:r>
              <a:rPr lang="en-US" altLang="ko-KR" sz="1000" dirty="0"/>
              <a:t>. </a:t>
            </a:r>
            <a:r>
              <a:rPr lang="ko-KR" altLang="en-US" sz="1000" dirty="0"/>
              <a:t>스킨아트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웨딩</a:t>
            </a:r>
            <a:r>
              <a:rPr lang="en-US" altLang="ko-KR" sz="1000" dirty="0"/>
              <a:t>. </a:t>
            </a:r>
            <a:r>
              <a:rPr lang="ko-KR" altLang="en-US" sz="1000" dirty="0"/>
              <a:t>피부병원</a:t>
            </a:r>
            <a:r>
              <a:rPr lang="en-US" altLang="ko-KR" sz="1000" dirty="0"/>
              <a:t>. </a:t>
            </a:r>
            <a:r>
              <a:rPr lang="ko-KR" altLang="en-US" sz="1000" dirty="0"/>
              <a:t>성형외과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일반병원뷰티코디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모발두피관리병원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뷰티마네킨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뷰티에디터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뷰티텔러마케터</a:t>
            </a:r>
            <a:r>
              <a:rPr lang="ko-KR" altLang="en-US" sz="1000" dirty="0"/>
              <a:t> 등 </a:t>
            </a:r>
            <a:r>
              <a:rPr lang="ko-KR" altLang="en-US" sz="1000" dirty="0" err="1"/>
              <a:t>뷰티분야의</a:t>
            </a:r>
            <a:r>
              <a:rPr lang="ko-KR" altLang="en-US" sz="1000" dirty="0"/>
              <a:t> 창업을 위한 집중교육으로 운영되며 배움의 기회와</a:t>
            </a:r>
            <a:br>
              <a:rPr lang="ko-KR" altLang="en-US" sz="1000" dirty="0"/>
            </a:br>
            <a:r>
              <a:rPr lang="ko-KR" altLang="en-US" sz="1000" dirty="0"/>
              <a:t>현장경력 등을 동시에 쌓을 수 있도록 열린 교육과정으로 운영합니다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미용학사 학위를 취득한 후 보다 전문적인 기관으로의 취업을 통하여 현장적응을 하고 창업에 도전할 수 있게 합니다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 err="1"/>
              <a:t>담당교수제를</a:t>
            </a:r>
            <a:r>
              <a:rPr lang="ko-KR" altLang="en-US" sz="1000" dirty="0"/>
              <a:t> 도입하여 미용창업을 위한 창업기초</a:t>
            </a:r>
            <a:r>
              <a:rPr lang="en-US" altLang="ko-KR" sz="1000" dirty="0"/>
              <a:t>-</a:t>
            </a:r>
            <a:r>
              <a:rPr lang="ko-KR" altLang="en-US" sz="1000" dirty="0"/>
              <a:t>실무</a:t>
            </a:r>
            <a:r>
              <a:rPr lang="en-US" altLang="ko-KR" sz="1000" dirty="0"/>
              <a:t>-</a:t>
            </a:r>
            <a:r>
              <a:rPr lang="ko-KR" altLang="en-US" sz="1000" dirty="0" err="1"/>
              <a:t>제반교육</a:t>
            </a:r>
            <a:r>
              <a:rPr lang="en-US" altLang="ko-KR" sz="1000" dirty="0"/>
              <a:t>-</a:t>
            </a:r>
            <a:r>
              <a:rPr lang="ko-KR" altLang="en-US" sz="1000" dirty="0"/>
              <a:t>예비창업 커리큘럼을 진행합니다</a:t>
            </a:r>
            <a:r>
              <a:rPr lang="en-US" altLang="ko-KR" sz="1000" dirty="0"/>
              <a:t>.</a:t>
            </a:r>
            <a:endParaRPr lang="en-US" altLang="ko-KR" sz="1000" dirty="0">
              <a:effectLst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1055688" y="8296405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err="1">
                <a:ea typeface="함초롬돋움" panose="02030504000101010101" pitchFamily="18" charset="-127"/>
              </a:rPr>
              <a:t>한디원</a:t>
            </a:r>
            <a:r>
              <a:rPr lang="ko-KR" altLang="en-US" sz="1000" b="1" dirty="0">
                <a:ea typeface="함초롬돋움" panose="02030504000101010101" pitchFamily="18" charset="-127"/>
              </a:rPr>
              <a:t> </a:t>
            </a:r>
            <a:r>
              <a:rPr lang="ko-KR" altLang="en-US" sz="1000" b="1" dirty="0" err="1">
                <a:ea typeface="함초롬돋움" panose="02030504000101010101" pitchFamily="18" charset="-127"/>
              </a:rPr>
              <a:t>미용학</a:t>
            </a:r>
            <a:r>
              <a:rPr lang="ko-KR" altLang="en-US" sz="1000" b="1" dirty="0">
                <a:ea typeface="함초롬돋움" panose="02030504000101010101" pitchFamily="18" charset="-127"/>
              </a:rPr>
              <a:t> 전공 특징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553298"/>
              </p:ext>
            </p:extLst>
          </p:nvPr>
        </p:nvGraphicFramePr>
        <p:xfrm>
          <a:off x="1086514" y="1806050"/>
          <a:ext cx="5441678" cy="342519"/>
        </p:xfrm>
        <a:graphic>
          <a:graphicData uri="http://schemas.openxmlformats.org/drawingml/2006/table">
            <a:tbl>
              <a:tblPr/>
              <a:tblGrid>
                <a:gridCol w="1073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함께하는 기업들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교과과정표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 및 자격증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65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-112562" y="8953500"/>
            <a:ext cx="1199075" cy="5588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20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계속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188225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11126" y="2264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538" y="120597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en-US" altLang="ko-KR" sz="10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Day)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645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11126" y="3026838"/>
            <a:ext cx="906462" cy="78694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82102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수업동영상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4202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4583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055688" y="2264838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함께하는 기업들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직사각형 26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3401405" y="3421072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오라클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2016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1069" y="328735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23" y="3366765"/>
            <a:ext cx="2181225" cy="82867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55" y="3321705"/>
            <a:ext cx="184708" cy="20523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50" y="3321705"/>
            <a:ext cx="197733" cy="21612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56" y="3321705"/>
            <a:ext cx="188814" cy="219432"/>
          </a:xfrm>
          <a:prstGeom prst="rect">
            <a:avLst/>
          </a:prstGeom>
        </p:spPr>
      </p:pic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1567354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취업연계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2647835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공동연구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3728316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전공지원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4808797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사회공헌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5889278" y="2757970"/>
            <a:ext cx="8076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취업지원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36" y="2664353"/>
            <a:ext cx="342900" cy="381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958" y="2671844"/>
            <a:ext cx="409575" cy="4476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06" y="2703593"/>
            <a:ext cx="352425" cy="4095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980" y="2738023"/>
            <a:ext cx="333375" cy="3143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5987" y="2723917"/>
            <a:ext cx="333375" cy="31432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151069" y="2598119"/>
            <a:ext cx="5483482" cy="6155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3401405" y="4450336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빨간풍선뷰티아카데미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2017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03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08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51069" y="4316618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753" y="4385320"/>
            <a:ext cx="184708" cy="20523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248" y="4385320"/>
            <a:ext cx="197733" cy="21612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554" y="4385320"/>
            <a:ext cx="188814" cy="21943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108" y="4396028"/>
            <a:ext cx="2109699" cy="828000"/>
          </a:xfrm>
          <a:prstGeom prst="rect">
            <a:avLst/>
          </a:prstGeom>
        </p:spPr>
      </p:pic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3401405" y="5534947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슈반뷰티아카데미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2017</a:t>
            </a:r>
            <a:r>
              <a:rPr lang="ko-KR" altLang="en-US" sz="800" b="1" dirty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51069" y="5408359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55" y="5463462"/>
            <a:ext cx="184708" cy="20523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50" y="5463462"/>
            <a:ext cx="197733" cy="21612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56" y="5463462"/>
            <a:ext cx="188814" cy="21943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636" y="5467650"/>
            <a:ext cx="2209800" cy="85725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468" y="4379095"/>
            <a:ext cx="254102" cy="239582"/>
          </a:xfrm>
          <a:prstGeom prst="rect">
            <a:avLst/>
          </a:prstGeom>
        </p:spPr>
      </p:pic>
      <p:sp>
        <p:nvSpPr>
          <p:cNvPr id="61" name="Rectangle 3"/>
          <p:cNvSpPr>
            <a:spLocks noChangeArrowheads="1"/>
          </p:cNvSpPr>
          <p:nvPr/>
        </p:nvSpPr>
        <p:spPr bwMode="auto">
          <a:xfrm>
            <a:off x="3401405" y="6614245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KBS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미디어텍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뷰티아카데미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2017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151069" y="6486455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55" y="6504529"/>
            <a:ext cx="184708" cy="20523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50" y="6504529"/>
            <a:ext cx="197733" cy="21612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56" y="6504529"/>
            <a:ext cx="188814" cy="21943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698" y="6518402"/>
            <a:ext cx="2209800" cy="866775"/>
          </a:xfrm>
          <a:prstGeom prst="rect">
            <a:avLst/>
          </a:prstGeom>
        </p:spPr>
      </p:pic>
      <p:sp>
        <p:nvSpPr>
          <p:cNvPr id="68" name="Rectangle 3"/>
          <p:cNvSpPr>
            <a:spLocks noChangeArrowheads="1"/>
          </p:cNvSpPr>
          <p:nvPr/>
        </p:nvSpPr>
        <p:spPr bwMode="auto">
          <a:xfrm>
            <a:off x="3401405" y="7800449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(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사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)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월드뷰티아트협회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151069" y="7529813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08" y="7589259"/>
            <a:ext cx="214651" cy="238501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79" y="7569388"/>
            <a:ext cx="254069" cy="27770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342" y="7566028"/>
            <a:ext cx="244689" cy="28436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38" y="7565508"/>
            <a:ext cx="260470" cy="24558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8924" y="7564551"/>
            <a:ext cx="2181225" cy="885825"/>
          </a:xfrm>
          <a:prstGeom prst="rect">
            <a:avLst/>
          </a:prstGeom>
        </p:spPr>
      </p:pic>
      <p:sp>
        <p:nvSpPr>
          <p:cNvPr id="75" name="Rectangle 3"/>
          <p:cNvSpPr>
            <a:spLocks noChangeArrowheads="1"/>
          </p:cNvSpPr>
          <p:nvPr/>
        </p:nvSpPr>
        <p:spPr bwMode="auto">
          <a:xfrm>
            <a:off x="3401405" y="8852690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ALL THAT BEAUTY ACADEMY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151069" y="8575916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37" y="8638918"/>
            <a:ext cx="176915" cy="196572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375" y="8621718"/>
            <a:ext cx="211315" cy="23097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71" y="8631547"/>
            <a:ext cx="181829" cy="21131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5323" y="8631547"/>
            <a:ext cx="2171700" cy="838200"/>
          </a:xfrm>
          <a:prstGeom prst="rect">
            <a:avLst/>
          </a:prstGeom>
        </p:spPr>
      </p:pic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752890"/>
              </p:ext>
            </p:extLst>
          </p:nvPr>
        </p:nvGraphicFramePr>
        <p:xfrm>
          <a:off x="1086514" y="1806050"/>
          <a:ext cx="5441678" cy="342519"/>
        </p:xfrm>
        <a:graphic>
          <a:graphicData uri="http://schemas.openxmlformats.org/drawingml/2006/table">
            <a:tbl>
              <a:tblPr/>
              <a:tblGrid>
                <a:gridCol w="1073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함께하는 기업들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교과과정표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 및 자격증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7372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-112562" y="8953500"/>
            <a:ext cx="1199075" cy="5588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20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계속</a:t>
            </a:r>
          </a:p>
        </p:txBody>
      </p:sp>
      <p:sp>
        <p:nvSpPr>
          <p:cNvPr id="81" name="Rectangle 3"/>
          <p:cNvSpPr>
            <a:spLocks noChangeArrowheads="1"/>
          </p:cNvSpPr>
          <p:nvPr/>
        </p:nvSpPr>
        <p:spPr bwMode="auto">
          <a:xfrm>
            <a:off x="3401405" y="1629739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(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사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)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한국미용건강총연합회중앙회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2014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13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산학협력의 취지에 입각하여 산업체에서 필요로 하는 경쟁력을 갖춘 창조적 전문이력의</a:t>
            </a:r>
            <a:r>
              <a:rPr lang="en-US" altLang="ko-KR" sz="800" dirty="0">
                <a:ea typeface="나눔고딕" panose="020D0604000000000000" pitchFamily="50" charset="-127"/>
              </a:rPr>
              <a:t>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양성과 대학생들의 원활한 취업 및 창업 지원을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51069" y="1352965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4" y="1401438"/>
            <a:ext cx="214651" cy="23850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685" y="1381567"/>
            <a:ext cx="254069" cy="277703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048" y="1378207"/>
            <a:ext cx="244689" cy="284368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59" y="1394354"/>
            <a:ext cx="260470" cy="245586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605" y="1440659"/>
            <a:ext cx="2209800" cy="828675"/>
          </a:xfrm>
          <a:prstGeom prst="rect">
            <a:avLst/>
          </a:prstGeom>
        </p:spPr>
      </p:pic>
      <p:sp>
        <p:nvSpPr>
          <p:cNvPr id="88" name="Rectangle 3"/>
          <p:cNvSpPr>
            <a:spLocks noChangeArrowheads="1"/>
          </p:cNvSpPr>
          <p:nvPr/>
        </p:nvSpPr>
        <p:spPr bwMode="auto">
          <a:xfrm>
            <a:off x="3401405" y="2548839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㈜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빗경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ea typeface="나눔고딕" panose="020D0604000000000000" pitchFamily="50" charset="-127"/>
              </a:rPr>
              <a:t>양사 관계증진과 미용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kumimoji="0" lang="ko-KR" altLang="en-US" sz="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뷰티헬스케어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kumimoji="0" lang="ko-KR" altLang="en-US" sz="800" b="0" i="0" u="none" strike="noStrike" cap="none" normalizeH="0" baseline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뷰티산업과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교육산업에서 주도적인 역할을 하며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우수 인재의 양성을 통한 지식기반 일자리 창출에 공동 노력함과 동시에 대학의 지역사회 공헌과 기업의 사회적 의무를 성실히 수행하기 위해 실무산학협약을 맺었습니다</a:t>
            </a:r>
            <a:r>
              <a:rPr kumimoji="0" lang="en-US" altLang="ko-KR" sz="800" b="0" i="0" u="none" strike="noStrike" cap="none" normalizeH="0" baseline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151069" y="2422251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557" y="2497635"/>
            <a:ext cx="2209800" cy="83820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59" y="2491796"/>
            <a:ext cx="214651" cy="238501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30" y="2471925"/>
            <a:ext cx="254069" cy="277703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93" y="2468565"/>
            <a:ext cx="244689" cy="284368"/>
          </a:xfrm>
          <a:prstGeom prst="rect">
            <a:avLst/>
          </a:prstGeom>
        </p:spPr>
      </p:pic>
      <p:sp>
        <p:nvSpPr>
          <p:cNvPr id="94" name="Rectangle 3"/>
          <p:cNvSpPr>
            <a:spLocks noChangeArrowheads="1"/>
          </p:cNvSpPr>
          <p:nvPr/>
        </p:nvSpPr>
        <p:spPr bwMode="auto">
          <a:xfrm>
            <a:off x="3401405" y="3715937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err="1" smtClean="0">
                <a:ea typeface="함초롬돋움" panose="02030504000101010101" pitchFamily="18" charset="-127"/>
              </a:rPr>
              <a:t>Dusol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 By BEAUTY ACADEMY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: 2016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lang="en-US" altLang="ko-KR" sz="800" b="1" dirty="0">
                <a:ea typeface="함초롬돋움" panose="02030504000101010101" pitchFamily="18" charset="-127"/>
              </a:rPr>
              <a:t>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3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 smtClean="0"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151069" y="3482200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37" y="3521110"/>
            <a:ext cx="176915" cy="196572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75" y="3503910"/>
            <a:ext cx="211315" cy="230972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71" y="3513739"/>
            <a:ext cx="181829" cy="211315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078" y="3530223"/>
            <a:ext cx="2219325" cy="876300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93" y="4625058"/>
            <a:ext cx="260928" cy="289920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37" y="4591721"/>
            <a:ext cx="311664" cy="340656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924" y="4591721"/>
            <a:ext cx="268176" cy="311664"/>
          </a:xfrm>
          <a:prstGeom prst="rect">
            <a:avLst/>
          </a:prstGeom>
        </p:spPr>
      </p:pic>
      <p:sp>
        <p:nvSpPr>
          <p:cNvPr id="103" name="Rectangle 3"/>
          <p:cNvSpPr>
            <a:spLocks noChangeArrowheads="1"/>
          </p:cNvSpPr>
          <p:nvPr/>
        </p:nvSpPr>
        <p:spPr bwMode="auto">
          <a:xfrm>
            <a:off x="3401405" y="4789994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가인미가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: 2016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4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23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 smtClean="0"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공유하며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151069" y="4556257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245" y="4635050"/>
            <a:ext cx="2219325" cy="876300"/>
          </a:xfrm>
          <a:prstGeom prst="rect">
            <a:avLst/>
          </a:prstGeom>
        </p:spPr>
      </p:pic>
      <p:sp>
        <p:nvSpPr>
          <p:cNvPr id="106" name="Rectangle 3"/>
          <p:cNvSpPr>
            <a:spLocks noChangeArrowheads="1"/>
          </p:cNvSpPr>
          <p:nvPr/>
        </p:nvSpPr>
        <p:spPr bwMode="auto">
          <a:xfrm>
            <a:off x="3401405" y="5843933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Hestia 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4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>
                <a:ea typeface="함초롬돋움" panose="02030504000101010101" pitchFamily="18" charset="-127"/>
              </a:rPr>
              <a:t>2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3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 smtClean="0"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1151069" y="5567159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877" y="5615632"/>
            <a:ext cx="214651" cy="238501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048" y="5595761"/>
            <a:ext cx="254069" cy="277703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411" y="5592401"/>
            <a:ext cx="244689" cy="284368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890" y="5645516"/>
            <a:ext cx="2171700" cy="828675"/>
          </a:xfrm>
          <a:prstGeom prst="rect">
            <a:avLst/>
          </a:prstGeom>
        </p:spPr>
      </p:pic>
      <p:sp>
        <p:nvSpPr>
          <p:cNvPr id="112" name="Rectangle 3"/>
          <p:cNvSpPr>
            <a:spLocks noChangeArrowheads="1"/>
          </p:cNvSpPr>
          <p:nvPr/>
        </p:nvSpPr>
        <p:spPr bwMode="auto">
          <a:xfrm>
            <a:off x="3401405" y="6766662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혜미인뷰티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아카데미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2012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151069" y="664007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1890" y="6719022"/>
            <a:ext cx="2171700" cy="83820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877" y="6694296"/>
            <a:ext cx="214651" cy="23850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048" y="6674425"/>
            <a:ext cx="254069" cy="27770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411" y="6671065"/>
            <a:ext cx="244689" cy="284368"/>
          </a:xfrm>
          <a:prstGeom prst="rect">
            <a:avLst/>
          </a:prstGeom>
        </p:spPr>
      </p:pic>
      <p:sp>
        <p:nvSpPr>
          <p:cNvPr id="118" name="Rectangle 3"/>
          <p:cNvSpPr>
            <a:spLocks noChangeArrowheads="1"/>
          </p:cNvSpPr>
          <p:nvPr/>
        </p:nvSpPr>
        <p:spPr bwMode="auto">
          <a:xfrm>
            <a:off x="3401405" y="7816922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이가자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미용학원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 : 2014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9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5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 smtClean="0"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151069" y="769033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455" y="7755210"/>
            <a:ext cx="260928" cy="289920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99" y="7721873"/>
            <a:ext cx="311664" cy="340656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86" y="7721873"/>
            <a:ext cx="268176" cy="311664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088" y="7800168"/>
            <a:ext cx="2171700" cy="828675"/>
          </a:xfrm>
          <a:prstGeom prst="rect">
            <a:avLst/>
          </a:prstGeom>
        </p:spPr>
      </p:pic>
      <p:sp>
        <p:nvSpPr>
          <p:cNvPr id="124" name="Rectangle 3"/>
          <p:cNvSpPr>
            <a:spLocks noChangeArrowheads="1"/>
          </p:cNvSpPr>
          <p:nvPr/>
        </p:nvSpPr>
        <p:spPr bwMode="auto">
          <a:xfrm>
            <a:off x="3401405" y="9047514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속눈썹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전문샵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쉬즈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아이래쉬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 : 2014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11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13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151069" y="8776878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0044" y="8841754"/>
            <a:ext cx="2190750" cy="84772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496" y="8834847"/>
            <a:ext cx="214651" cy="238501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667" y="8814976"/>
            <a:ext cx="254069" cy="277703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030" y="8811616"/>
            <a:ext cx="244689" cy="28436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241" y="8827763"/>
            <a:ext cx="260470" cy="24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8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90" y="3439585"/>
            <a:ext cx="2209800" cy="876300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401405" y="1370651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국제속눈썹전문가협회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>
                <a:ea typeface="함초롬돋움" panose="02030504000101010101" pitchFamily="18" charset="-127"/>
              </a:rPr>
              <a:t>: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2014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10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08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1069" y="1244063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90" y="1323011"/>
            <a:ext cx="2171700" cy="838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08" y="1298285"/>
            <a:ext cx="214651" cy="2385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79" y="1278414"/>
            <a:ext cx="254069" cy="2777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342" y="1275054"/>
            <a:ext cx="244689" cy="284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709" y="1267861"/>
            <a:ext cx="2209800" cy="8572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38" y="1274534"/>
            <a:ext cx="260470" cy="245586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01405" y="2431464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㈜</a:t>
            </a:r>
            <a:r>
              <a:rPr lang="en-US" altLang="ko-KR" sz="800" b="1" dirty="0" err="1" smtClean="0">
                <a:ea typeface="함초롬돋움" panose="02030504000101010101" pitchFamily="18" charset="-127"/>
              </a:rPr>
              <a:t>Medinex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1069" y="2304876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687" y="2376784"/>
            <a:ext cx="214651" cy="2385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411" y="2353553"/>
            <a:ext cx="244689" cy="2843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748" y="2346958"/>
            <a:ext cx="2190750" cy="8572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610" y="2352125"/>
            <a:ext cx="254069" cy="277703"/>
          </a:xfrm>
          <a:prstGeom prst="rect">
            <a:avLst/>
          </a:prstGeom>
        </p:spPr>
      </p:pic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401405" y="3464037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㈜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올가휴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28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양사 관계증진과 미용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뷰티헬스케어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등의 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뷰티산업과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교육산업에서 주도적인 역할을 하며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우수 인재의 양성을 통한 지식기반 일자리 창출에 공동 노력함과 동시에 대학의 지역사회 공헌과 기업의 사회적 의무를 성실히 수행하기 위해 실무산학협약을 맺었습니다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51069" y="3336247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37" y="3375157"/>
            <a:ext cx="176915" cy="1965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75" y="3357957"/>
            <a:ext cx="211315" cy="2309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71" y="3367786"/>
            <a:ext cx="181829" cy="211315"/>
          </a:xfrm>
          <a:prstGeom prst="rect">
            <a:avLst/>
          </a:prstGeom>
        </p:spPr>
      </p:pic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3401405" y="4509738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smtClean="0">
                <a:ea typeface="함초롬돋움" panose="02030504000101010101" pitchFamily="18" charset="-127"/>
              </a:rPr>
              <a:t>레인보우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코스메팅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2014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11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13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51069" y="4383150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808" y="4450218"/>
            <a:ext cx="2200275" cy="8477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08" y="4483376"/>
            <a:ext cx="214651" cy="23850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79" y="4463505"/>
            <a:ext cx="254069" cy="27770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342" y="4460145"/>
            <a:ext cx="244689" cy="28436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38" y="4459625"/>
            <a:ext cx="260470" cy="245586"/>
          </a:xfrm>
          <a:prstGeom prst="rect">
            <a:avLst/>
          </a:prstGeom>
        </p:spPr>
      </p:pic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3401405" y="5627100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루디아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헤어디자인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아카데미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: 2016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년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6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월 </a:t>
            </a:r>
            <a:r>
              <a:rPr kumimoji="0" lang="en-US" altLang="ko-KR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12</a:t>
            </a:r>
            <a:r>
              <a:rPr kumimoji="0" lang="ko-KR" altLang="en-US" sz="800" b="1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51069" y="5393363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37" y="5482696"/>
            <a:ext cx="176915" cy="19657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75" y="5465496"/>
            <a:ext cx="211315" cy="23097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71" y="5475325"/>
            <a:ext cx="181829" cy="21131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8759" y="5467761"/>
            <a:ext cx="2190750" cy="866775"/>
          </a:xfrm>
          <a:prstGeom prst="rect">
            <a:avLst/>
          </a:prstGeom>
        </p:spPr>
      </p:pic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3401405" y="6535488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>
                <a:ea typeface="함초롬돋움" panose="02030504000101010101" pitchFamily="18" charset="-127"/>
              </a:rPr>
              <a:t>RUIKD : 2016</a:t>
            </a:r>
            <a:r>
              <a:rPr lang="ko-KR" altLang="en-US" sz="800" b="1" dirty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>
                <a:ea typeface="함초롬돋움" panose="02030504000101010101" pitchFamily="18" charset="-127"/>
              </a:rPr>
              <a:t>10</a:t>
            </a:r>
            <a:r>
              <a:rPr lang="ko-KR" altLang="en-US" sz="800" b="1" dirty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>
                <a:ea typeface="함초롬돋움" panose="02030504000101010101" pitchFamily="18" charset="-127"/>
              </a:rPr>
              <a:t>18</a:t>
            </a:r>
            <a:r>
              <a:rPr lang="ko-KR" altLang="en-US" sz="800" b="1" dirty="0">
                <a:ea typeface="함초롬돋움" panose="02030504000101010101" pitchFamily="18" charset="-127"/>
              </a:rPr>
              <a:t>일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r>
              <a:rPr lang="ko-KR" altLang="en-US" sz="800" dirty="0">
                <a:ea typeface="나눔고딕" panose="020D0604000000000000" pitchFamily="50" charset="-127"/>
              </a:rPr>
              <a:t>미용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뷰티코디네이트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교육산업에서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주도적인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역할을 할 수 있도록 협력하여 양 기관 이미지 제고와 미래교육산업 증대에 기여하기 위해 실무산학협약을 맺었습니다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51069" y="6408900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9400" y="6469461"/>
            <a:ext cx="2209800" cy="8763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37" y="6492633"/>
            <a:ext cx="176915" cy="19657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75" y="6475433"/>
            <a:ext cx="211315" cy="23097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71" y="6485262"/>
            <a:ext cx="181829" cy="211315"/>
          </a:xfrm>
          <a:prstGeom prst="rect">
            <a:avLst/>
          </a:prstGeom>
        </p:spPr>
      </p:pic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3401405" y="7729468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크리스챤소보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뷰티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아카데미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2010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9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일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r>
              <a:rPr lang="ko-KR" altLang="en-US" sz="800" dirty="0">
                <a:ea typeface="나눔고딕" panose="020D0604000000000000" pitchFamily="50" charset="-127"/>
              </a:rPr>
              <a:t>국가산업발전에 필요한 인재 양성과 경영기술 및 정보를 개발</a:t>
            </a:r>
            <a:r>
              <a:rPr lang="en-US" altLang="ko-KR" sz="800" dirty="0"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ea typeface="나눔고딕" panose="020D0604000000000000" pitchFamily="50" charset="-127"/>
              </a:rPr>
              <a:t>공유하여 양 기관의 제반 업무협력을 통한 상호 발전도모를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51069" y="745269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37" y="7515696"/>
            <a:ext cx="176915" cy="19657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75" y="7498496"/>
            <a:ext cx="211315" cy="23097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71" y="7508325"/>
            <a:ext cx="181829" cy="21131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223" y="7519249"/>
            <a:ext cx="2209800" cy="819150"/>
          </a:xfrm>
          <a:prstGeom prst="rect">
            <a:avLst/>
          </a:prstGeom>
        </p:spPr>
      </p:pic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3401405" y="8608342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800" b="1" dirty="0" err="1" smtClean="0">
                <a:ea typeface="함초롬돋움" panose="02030504000101010101" pitchFamily="18" charset="-127"/>
              </a:rPr>
              <a:t>컬러니크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㈜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더유핏</a:t>
            </a:r>
            <a:endParaRPr lang="en-US" altLang="ko-KR" sz="800" b="1" dirty="0">
              <a:ea typeface="함초롬돋움" panose="02030504000101010101" pitchFamily="18" charset="-127"/>
            </a:endParaRPr>
          </a:p>
          <a:p>
            <a:pPr lvl="0"/>
            <a:endParaRPr lang="en-US" altLang="ko-KR" sz="800" dirty="0"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ea typeface="나눔고딕" panose="020D0604000000000000" pitchFamily="50" charset="-127"/>
              </a:rPr>
              <a:t>‘</a:t>
            </a:r>
            <a:r>
              <a:rPr lang="ko-KR" altLang="en-US" sz="800" dirty="0" smtClean="0">
                <a:ea typeface="나눔고딕" panose="020D0604000000000000" pitchFamily="50" charset="-127"/>
              </a:rPr>
              <a:t>산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∙학 연계를 통해 창의적이며 고객친화적인 화장품 개발과 다양한 프로젝트 진행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취업연계 프로그램을 통해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양 기관의 발전과 기업의 사회적 의무를 성실히 수행하기 위해 실무산학협약을 맺었습니다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151069" y="8481754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9400" y="8551840"/>
            <a:ext cx="2200275" cy="85725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56" y="8568277"/>
            <a:ext cx="176915" cy="19657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673" y="8570038"/>
            <a:ext cx="181829" cy="21131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0544" y="8586522"/>
            <a:ext cx="189135" cy="178327"/>
          </a:xfrm>
          <a:prstGeom prst="rect">
            <a:avLst/>
          </a:prstGeom>
        </p:spPr>
      </p:pic>
      <p:sp>
        <p:nvSpPr>
          <p:cNvPr id="57" name="Rectangle 3"/>
          <p:cNvSpPr>
            <a:spLocks noChangeArrowheads="1"/>
          </p:cNvSpPr>
          <p:nvPr/>
        </p:nvSpPr>
        <p:spPr bwMode="auto">
          <a:xfrm>
            <a:off x="3401405" y="9796887"/>
            <a:ext cx="3233146" cy="69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800" b="1" dirty="0" smtClean="0">
                <a:ea typeface="함초롬돋움" panose="02030504000101010101" pitchFamily="18" charset="-127"/>
              </a:rPr>
              <a:t>(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사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)</a:t>
            </a:r>
            <a:r>
              <a:rPr lang="ko-KR" altLang="en-US" sz="800" b="1" dirty="0" err="1" smtClean="0">
                <a:ea typeface="함초롬돋움" panose="02030504000101010101" pitchFamily="18" charset="-127"/>
              </a:rPr>
              <a:t>월드뷰티아트협회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: 2016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년 </a:t>
            </a:r>
            <a:r>
              <a:rPr lang="en-US" altLang="ko-KR" sz="800" b="1" dirty="0" smtClean="0">
                <a:ea typeface="함초롬돋움" panose="02030504000101010101" pitchFamily="18" charset="-127"/>
              </a:rPr>
              <a:t>2</a:t>
            </a:r>
            <a:r>
              <a:rPr lang="ko-KR" altLang="en-US" sz="800" b="1" dirty="0" smtClean="0">
                <a:ea typeface="함초롬돋움" panose="02030504000101010101" pitchFamily="18" charset="-127"/>
              </a:rPr>
              <a:t>월</a:t>
            </a:r>
            <a:endParaRPr kumimoji="0" lang="en-US" altLang="ko-KR" sz="800" b="1" i="0" u="none" strike="noStrike" cap="none" normalizeH="0" baseline="0" dirty="0" smtClean="0">
              <a:ln>
                <a:noFill/>
              </a:ln>
              <a:effectLst/>
              <a:ea typeface="함초롬돋움" panose="02030504000101010101" pitchFamily="18" charset="-127"/>
            </a:endParaRPr>
          </a:p>
          <a:p>
            <a:pPr lvl="0"/>
            <a:endParaRPr kumimoji="0" lang="en-US" altLang="ko-KR" sz="8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  <a:p>
            <a:pPr lvl="0"/>
            <a:r>
              <a:rPr lang="ko-KR" altLang="en-US" sz="800" dirty="0" smtClean="0">
                <a:ea typeface="나눔고딕" panose="020D0604000000000000" pitchFamily="50" charset="-127"/>
              </a:rPr>
              <a:t>산학협력의 취지에 입각하여 산업체에서 필요로 하는 경쟁력을 갖춘 창조적 전문인력의 양성과 대학생들의 원활한 취업 및 창업 지원을 목표로 실무산학협약을 맺었습니다</a:t>
            </a:r>
            <a:r>
              <a:rPr lang="en-US" altLang="ko-KR" sz="800" dirty="0" smtClean="0">
                <a:ea typeface="나눔고딕" panose="020D0604000000000000" pitchFamily="50" charset="-127"/>
              </a:rPr>
              <a:t>.</a:t>
            </a:r>
            <a:endParaRPr lang="ko-KR" altLang="en-US" sz="800" dirty="0"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51069" y="9526251"/>
            <a:ext cx="5483482" cy="958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808" y="9585697"/>
            <a:ext cx="214651" cy="23850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79" y="9565826"/>
            <a:ext cx="254069" cy="27770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342" y="9562466"/>
            <a:ext cx="244689" cy="28436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38" y="9561946"/>
            <a:ext cx="260470" cy="24558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8924" y="9560989"/>
            <a:ext cx="21812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68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1055688" y="2262207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교과과정 </a:t>
            </a:r>
            <a:r>
              <a:rPr lang="en-US" altLang="ko-KR" sz="1000" b="1" dirty="0">
                <a:ea typeface="함초롬돋움" panose="02030504000101010101" pitchFamily="18" charset="-127"/>
              </a:rPr>
              <a:t>(</a:t>
            </a:r>
            <a:r>
              <a:rPr lang="ko-KR" altLang="en-US" sz="1000" b="1" dirty="0">
                <a:ea typeface="함초롬돋움" panose="02030504000101010101" pitchFamily="18" charset="-127"/>
              </a:rPr>
              <a:t>분야</a:t>
            </a:r>
            <a:r>
              <a:rPr lang="en-US" altLang="ko-KR" sz="1000" b="1" dirty="0">
                <a:ea typeface="함초롬돋움" panose="02030504000101010101" pitchFamily="18" charset="-127"/>
              </a:rPr>
              <a:t>)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188225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11126" y="2264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538" y="120597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en-US" altLang="ko-KR" sz="10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Day)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645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11126" y="3026838"/>
            <a:ext cx="906462" cy="78694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82102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수업동영상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4202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4583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341448"/>
              </p:ext>
            </p:extLst>
          </p:nvPr>
        </p:nvGraphicFramePr>
        <p:xfrm>
          <a:off x="1193799" y="2645838"/>
          <a:ext cx="5334397" cy="3286738"/>
        </p:xfrm>
        <a:graphic>
          <a:graphicData uri="http://schemas.openxmlformats.org/drawingml/2006/table">
            <a:tbl>
              <a:tblPr/>
              <a:tblGrid>
                <a:gridCol w="26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01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0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1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1687">
                <a:tc gridSpan="2">
                  <a:txBody>
                    <a:bodyPr/>
                    <a:lstStyle/>
                    <a:p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effectLst/>
                        </a:rPr>
                        <a:t>헤어디자이너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effectLst/>
                        </a:rPr>
                        <a:t>메이크업디자이너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effectLst/>
                        </a:rPr>
                        <a:t>네일디자이너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effectLst/>
                        </a:rPr>
                        <a:t>피부미용사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effectLst/>
                        </a:rPr>
                        <a:t>래쉬컨투어</a:t>
                      </a:r>
                      <a:br>
                        <a:rPr lang="ko-KR" altLang="en-US" sz="800" b="1">
                          <a:effectLst/>
                        </a:rPr>
                      </a:br>
                      <a:r>
                        <a:rPr lang="ko-KR" altLang="en-US" sz="800" b="1">
                          <a:effectLst/>
                        </a:rPr>
                        <a:t>코디네이터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5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1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1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미용학개론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기초미용포토샵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기초미용드로잉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기초디자인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기초커트실습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기초메이크업실습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네일케어실습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기초피부관리실습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래쉬컨투어기초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2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미용색채학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생활과 컴퓨터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미용사진촬영과감상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기초미용일러스트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홈페이지제작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코디네이트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파마실습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헤어컬러링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응용메이크업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방송</a:t>
                      </a:r>
                      <a:r>
                        <a:rPr lang="en-US" altLang="ko-KR" sz="800">
                          <a:effectLst/>
                        </a:rPr>
                        <a:t>M/up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파우더 팁 아트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핸드 페인팅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응용피부관리실습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속눈썹 연장술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687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2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1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뷰티고객이미지분석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뷰티트랜드분석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화장품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사진학개론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서비스디자인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미용방송기초</a:t>
                      </a: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미용영상기초</a:t>
                      </a:r>
                      <a:r>
                        <a:rPr lang="en-US" altLang="ko-KR" sz="800">
                          <a:effectLst/>
                        </a:rPr>
                        <a:t>)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6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남성커트실습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열파마실습</a:t>
                      </a:r>
                      <a:r>
                        <a:rPr lang="en-US" altLang="ko-KR" sz="800">
                          <a:effectLst/>
                        </a:rPr>
                        <a:t>1</a:t>
                      </a:r>
                      <a:br>
                        <a:rPr lang="en-US" altLang="ko-KR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헤어컬러체인지실습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연예인</a:t>
                      </a:r>
                      <a:r>
                        <a:rPr lang="en-US" sz="800">
                          <a:effectLst/>
                        </a:rPr>
                        <a:t>M/up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무대</a:t>
                      </a:r>
                      <a:r>
                        <a:rPr lang="en-US" sz="800">
                          <a:effectLst/>
                        </a:rPr>
                        <a:t>M/up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중급네일케어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캐릭터아트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에스테틱트리트먼트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바디관리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발관리학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스웨디시마사지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중급속눈썹 펌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중급반영구 디자인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2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MCN</a:t>
                      </a:r>
                      <a:r>
                        <a:rPr lang="ko-KR" altLang="en-US" sz="800">
                          <a:effectLst/>
                        </a:rPr>
                        <a:t>기초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미용이미지편집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고객만족서비스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고객서비스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사진과 촬영</a:t>
                      </a:r>
                    </a:p>
                    <a:p>
                      <a:pPr algn="ctr"/>
                      <a:r>
                        <a:rPr lang="ko-KR" altLang="en-US" sz="800">
                          <a:effectLst/>
                        </a:rPr>
                        <a:t>미용디자인리서치와 마케팅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미용경영과브랜드 전략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여성커트실습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열파마실습 </a:t>
                      </a:r>
                      <a:r>
                        <a:rPr lang="en-US" altLang="ko-KR" sz="800">
                          <a:effectLst/>
                        </a:rPr>
                        <a:t>2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트랜드</a:t>
                      </a:r>
                      <a:r>
                        <a:rPr lang="en-US" sz="800">
                          <a:effectLst/>
                        </a:rPr>
                        <a:t>M/up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웨딩</a:t>
                      </a:r>
                      <a:r>
                        <a:rPr lang="en-US" sz="800">
                          <a:effectLst/>
                        </a:rPr>
                        <a:t>M/up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포크아트 </a:t>
                      </a:r>
                      <a:r>
                        <a:rPr lang="en-US" altLang="ko-KR" sz="800">
                          <a:effectLst/>
                        </a:rPr>
                        <a:t>1</a:t>
                      </a:r>
                      <a:br>
                        <a:rPr lang="en-US" altLang="ko-KR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페브릭 아트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아크릴릭 아트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고급네일관리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메디컬스킨케어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아로마테라피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아유르베다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스킨테라피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고급아트래쉬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고급반영구 디자인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18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3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1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전공별 기술기획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모의실전실무기획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사진과디자인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미용제품기획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2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실전헤어스타일링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특수머리실습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트랜드</a:t>
                      </a:r>
                      <a:r>
                        <a:rPr lang="en-US" sz="800">
                          <a:effectLst/>
                        </a:rPr>
                        <a:t>M/up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UV </a:t>
                      </a:r>
                      <a:r>
                        <a:rPr lang="ko-KR" altLang="en-US" sz="800">
                          <a:effectLst/>
                        </a:rPr>
                        <a:t>젤 아트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포크아트 </a:t>
                      </a:r>
                      <a:r>
                        <a:rPr lang="en-US" altLang="ko-KR" sz="800">
                          <a:effectLst/>
                        </a:rPr>
                        <a:t>2</a:t>
                      </a:r>
                      <a:br>
                        <a:rPr lang="en-US" altLang="ko-KR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트랜드 아트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아트 팁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살롱 아트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타이마사지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딥티슈마사지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인디어헤드마사지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비만 및 체형관리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전공실무</a:t>
                      </a:r>
                    </a:p>
                    <a:p>
                      <a:pPr algn="ctr"/>
                      <a:r>
                        <a:rPr lang="ko-KR" altLang="en-US" sz="800">
                          <a:effectLst/>
                        </a:rPr>
                        <a:t>래쉬 컨투어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6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4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1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미용고객시술실습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미용세니마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미용실전실무 </a:t>
                      </a:r>
                      <a:r>
                        <a:rPr lang="en-US" altLang="ko-KR" sz="800">
                          <a:effectLst/>
                        </a:rPr>
                        <a:t>/</a:t>
                      </a:r>
                      <a:r>
                        <a:rPr lang="ko-KR" altLang="en-US" sz="800">
                          <a:effectLst/>
                        </a:rPr>
                        <a:t>미용기업산학프로젝트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미용전시디자인 </a:t>
                      </a:r>
                      <a:r>
                        <a:rPr lang="en-US" altLang="ko-KR" sz="800">
                          <a:effectLst/>
                        </a:rPr>
                        <a:t>/ </a:t>
                      </a:r>
                      <a:r>
                        <a:rPr lang="ko-KR" altLang="en-US" sz="800">
                          <a:effectLst/>
                        </a:rPr>
                        <a:t>졸업작품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6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>
                          <a:effectLst/>
                        </a:rPr>
                        <a:t>2</a:t>
                      </a:r>
                      <a:endParaRPr lang="ko-KR" altLang="en-US" sz="800">
                        <a:effectLst/>
                      </a:endParaRP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effectLst/>
                        </a:rPr>
                        <a:t>프리젠테이션</a:t>
                      </a:r>
                      <a:r>
                        <a:rPr lang="ko-KR" altLang="en-US" sz="800" dirty="0">
                          <a:effectLst/>
                        </a:rPr>
                        <a:t> </a:t>
                      </a:r>
                      <a:r>
                        <a:rPr lang="en-US" altLang="ko-KR" sz="800" dirty="0">
                          <a:effectLst/>
                        </a:rPr>
                        <a:t>/ </a:t>
                      </a:r>
                      <a:r>
                        <a:rPr lang="ko-KR" altLang="en-US" sz="800" dirty="0">
                          <a:effectLst/>
                        </a:rPr>
                        <a:t>포트폴리오 </a:t>
                      </a:r>
                      <a:r>
                        <a:rPr lang="en-US" altLang="ko-KR" sz="800" dirty="0">
                          <a:effectLst/>
                        </a:rPr>
                        <a:t>/ </a:t>
                      </a:r>
                      <a:r>
                        <a:rPr lang="ko-KR" altLang="en-US" sz="800" dirty="0">
                          <a:effectLst/>
                        </a:rPr>
                        <a:t>취업활동</a:t>
                      </a:r>
                    </a:p>
                  </a:txBody>
                  <a:tcPr marL="4493" marR="4493" marT="4493" marB="4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직사각형 32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아래쪽 화살표 34"/>
          <p:cNvSpPr/>
          <p:nvPr/>
        </p:nvSpPr>
        <p:spPr>
          <a:xfrm>
            <a:off x="-112562" y="8953500"/>
            <a:ext cx="1199075" cy="5588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20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계속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55689" y="6457418"/>
            <a:ext cx="28940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예시</a:t>
            </a:r>
            <a:r>
              <a:rPr lang="en-US" altLang="ko-KR" sz="1000" dirty="0"/>
              <a:t>)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 전공  헤어 학생</a:t>
            </a:r>
            <a:r>
              <a:rPr lang="en-US" altLang="ko-KR" sz="1000" dirty="0"/>
              <a:t>-</a:t>
            </a:r>
            <a:r>
              <a:rPr lang="ko-KR" altLang="en-US" sz="1000" dirty="0"/>
              <a:t>아래 표</a:t>
            </a:r>
            <a:endParaRPr lang="en-US" altLang="ko-KR" sz="1000" dirty="0">
              <a:effectLst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055688" y="6123891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재학 중 학년별 레벨변화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13684"/>
              </p:ext>
            </p:extLst>
          </p:nvPr>
        </p:nvGraphicFramePr>
        <p:xfrm>
          <a:off x="1086513" y="6736978"/>
          <a:ext cx="5441679" cy="1423686"/>
        </p:xfrm>
        <a:graphic>
          <a:graphicData uri="http://schemas.openxmlformats.org/drawingml/2006/table">
            <a:tbl>
              <a:tblPr/>
              <a:tblGrid>
                <a:gridCol w="1042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9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1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>
                          <a:solidFill>
                            <a:srgbClr val="FFFFFF"/>
                          </a:solidFill>
                          <a:effectLst/>
                        </a:rPr>
                        <a:t>신입생 기준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한성대학교 </a:t>
                      </a:r>
                      <a:r>
                        <a:rPr lang="ko-KR" altLang="en-US" sz="1000" b="1" dirty="0" err="1">
                          <a:solidFill>
                            <a:srgbClr val="FFFFFF"/>
                          </a:solidFill>
                          <a:effectLst/>
                        </a:rPr>
                        <a:t>한디원</a:t>
                      </a:r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rgbClr val="FFFFFF"/>
                          </a:solidFill>
                          <a:effectLst/>
                        </a:rPr>
                        <a:t>미용학전공</a:t>
                      </a:r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 교육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FFFFFF"/>
                          </a:solidFill>
                          <a:effectLst/>
                        </a:rPr>
                        <a:t>미용학전공</a:t>
                      </a:r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rgbClr val="FFFFFF"/>
                          </a:solidFill>
                          <a:effectLst/>
                        </a:rPr>
                        <a:t>재학중</a:t>
                      </a:r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 수준 정도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1</a:t>
                      </a:r>
                      <a:r>
                        <a:rPr lang="ko-KR" altLang="en-US" sz="1000">
                          <a:effectLst/>
                        </a:rPr>
                        <a:t>학년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외부 실제 고객 모델 교육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외부 중</a:t>
                      </a:r>
                      <a:r>
                        <a:rPr lang="en-US" altLang="ko-KR" sz="1000">
                          <a:effectLst/>
                        </a:rPr>
                        <a:t>~</a:t>
                      </a:r>
                      <a:r>
                        <a:rPr lang="ko-KR" altLang="en-US" sz="1000">
                          <a:effectLst/>
                        </a:rPr>
                        <a:t>상급 인턴 수준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2</a:t>
                      </a:r>
                      <a:r>
                        <a:rPr lang="ko-KR" altLang="en-US" sz="1000">
                          <a:effectLst/>
                        </a:rPr>
                        <a:t>학년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뷰티센터 중급</a:t>
                      </a:r>
                      <a:br>
                        <a:rPr lang="ko-KR" altLang="en-US" sz="1000">
                          <a:effectLst/>
                        </a:rPr>
                      </a:br>
                      <a:r>
                        <a:rPr lang="ko-KR" altLang="en-US" sz="1000">
                          <a:effectLst/>
                        </a:rPr>
                        <a:t>디자이너 교육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외부 상급</a:t>
                      </a:r>
                      <a:r>
                        <a:rPr lang="en-US" altLang="ko-KR" sz="1000">
                          <a:effectLst/>
                        </a:rPr>
                        <a:t>~1</a:t>
                      </a:r>
                      <a:r>
                        <a:rPr lang="ko-KR" altLang="en-US" sz="1000">
                          <a:effectLst/>
                        </a:rPr>
                        <a:t>년차 디자이너</a:t>
                      </a:r>
                      <a:br>
                        <a:rPr lang="ko-KR" altLang="en-US" sz="1000">
                          <a:effectLst/>
                        </a:rPr>
                      </a:br>
                      <a:r>
                        <a:rPr lang="ko-KR" altLang="en-US" sz="1000">
                          <a:effectLst/>
                        </a:rPr>
                        <a:t>수준의 실력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3</a:t>
                      </a:r>
                      <a:r>
                        <a:rPr lang="ko-KR" altLang="en-US" sz="1000">
                          <a:effectLst/>
                        </a:rPr>
                        <a:t>학년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뷰티센터 고급</a:t>
                      </a:r>
                      <a:br>
                        <a:rPr lang="ko-KR" altLang="en-US" sz="1000">
                          <a:effectLst/>
                        </a:rPr>
                      </a:br>
                      <a:r>
                        <a:rPr lang="ko-KR" altLang="en-US" sz="1000">
                          <a:effectLst/>
                        </a:rPr>
                        <a:t>디자이너 교육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외부 중</a:t>
                      </a:r>
                      <a:r>
                        <a:rPr lang="en-US" altLang="ko-KR" sz="1000">
                          <a:effectLst/>
                        </a:rPr>
                        <a:t>~</a:t>
                      </a:r>
                      <a:r>
                        <a:rPr lang="ko-KR" altLang="en-US" sz="1000">
                          <a:effectLst/>
                        </a:rPr>
                        <a:t>상급 디자이너 수준의 실력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2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effectLst/>
                        </a:rPr>
                        <a:t>4</a:t>
                      </a:r>
                      <a:r>
                        <a:rPr lang="ko-KR" altLang="en-US" sz="1000">
                          <a:effectLst/>
                        </a:rPr>
                        <a:t>학년</a:t>
                      </a:r>
                      <a:r>
                        <a:rPr lang="en-US" altLang="ko-KR" sz="1000">
                          <a:effectLst/>
                        </a:rPr>
                        <a:t>(</a:t>
                      </a:r>
                      <a:r>
                        <a:rPr lang="ko-KR" altLang="en-US" sz="1000">
                          <a:effectLst/>
                        </a:rPr>
                        <a:t>자격증 취득 시 조기졸업</a:t>
                      </a:r>
                      <a:r>
                        <a:rPr lang="en-US" altLang="ko-KR" sz="1000">
                          <a:effectLst/>
                        </a:rPr>
                        <a:t>)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effectLst/>
                        </a:rPr>
                        <a:t>뷰티센터 직영점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가맹점 창업</a:t>
                      </a:r>
                      <a:r>
                        <a:rPr lang="en-US" altLang="ko-KR" sz="1000">
                          <a:effectLst/>
                        </a:rPr>
                        <a:t>,</a:t>
                      </a:r>
                      <a:br>
                        <a:rPr lang="en-US" altLang="ko-KR" sz="1000">
                          <a:effectLst/>
                        </a:rPr>
                      </a:br>
                      <a:r>
                        <a:rPr lang="ko-KR" altLang="en-US" sz="1000">
                          <a:effectLst/>
                        </a:rPr>
                        <a:t>뷰티아카데미 고급인력 교육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</a:rPr>
                        <a:t>외부 상급</a:t>
                      </a:r>
                      <a:r>
                        <a:rPr lang="en-US" altLang="ko-KR" sz="1000" dirty="0">
                          <a:effectLst/>
                        </a:rPr>
                        <a:t>~ </a:t>
                      </a:r>
                      <a:r>
                        <a:rPr lang="ko-KR" altLang="en-US" sz="1000" dirty="0" err="1">
                          <a:effectLst/>
                        </a:rPr>
                        <a:t>실장급</a:t>
                      </a:r>
                      <a:r>
                        <a:rPr lang="ko-KR" altLang="en-US" sz="1000" dirty="0">
                          <a:effectLst/>
                        </a:rPr>
                        <a:t> 수준의 실력</a:t>
                      </a:r>
                    </a:p>
                  </a:txBody>
                  <a:tcPr marL="18817" marR="18817" marT="18817" marB="1881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04744"/>
              </p:ext>
            </p:extLst>
          </p:nvPr>
        </p:nvGraphicFramePr>
        <p:xfrm>
          <a:off x="1086514" y="1806050"/>
          <a:ext cx="5441678" cy="342519"/>
        </p:xfrm>
        <a:graphic>
          <a:graphicData uri="http://schemas.openxmlformats.org/drawingml/2006/table">
            <a:tbl>
              <a:tblPr/>
              <a:tblGrid>
                <a:gridCol w="1073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함께하는 기업들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교과과정표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 및 자격증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2614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055688" y="1259142"/>
            <a:ext cx="38338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교원능력개발프로그램</a:t>
            </a:r>
            <a:r>
              <a:rPr lang="en-US" altLang="ko-KR" sz="1000" b="1" dirty="0">
                <a:ea typeface="함초롬돋움" panose="02030504000101010101" pitchFamily="18" charset="-127"/>
              </a:rPr>
              <a:t>/TWINS(</a:t>
            </a:r>
            <a:r>
              <a:rPr lang="ko-KR" altLang="en-US" sz="1000" b="1" dirty="0">
                <a:ea typeface="함초롬돋움" panose="02030504000101010101" pitchFamily="18" charset="-127"/>
              </a:rPr>
              <a:t>쌍둥이</a:t>
            </a:r>
            <a:r>
              <a:rPr lang="en-US" altLang="ko-KR" sz="1000" b="1" dirty="0">
                <a:ea typeface="함초롬돋움" panose="02030504000101010101" pitchFamily="18" charset="-127"/>
              </a:rPr>
              <a:t>)</a:t>
            </a:r>
            <a:r>
              <a:rPr lang="ko-KR" altLang="en-US" sz="1000" b="1" dirty="0">
                <a:ea typeface="함초롬돋움" panose="02030504000101010101" pitchFamily="18" charset="-127"/>
              </a:rPr>
              <a:t>실무시스템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5" y="1514855"/>
            <a:ext cx="5320444" cy="299275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182160" y="5014352"/>
            <a:ext cx="53204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미용산업이 빠른 변화를 하고 있으며 양적</a:t>
            </a:r>
            <a:r>
              <a:rPr lang="en-US" altLang="ko-KR" sz="1000" dirty="0"/>
              <a:t>·</a:t>
            </a:r>
            <a:r>
              <a:rPr lang="ko-KR" altLang="en-US" sz="1000" dirty="0"/>
              <a:t>질적으로 고속성장과 급진적 발전을 이루어 내고 있습니다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이러한 </a:t>
            </a:r>
            <a:r>
              <a:rPr lang="ko-KR" altLang="en-US" sz="1000" dirty="0" err="1"/>
              <a:t>상황속에서</a:t>
            </a:r>
            <a:r>
              <a:rPr lang="ko-KR" altLang="en-US" sz="1000" dirty="0"/>
              <a:t> 미용기술력</a:t>
            </a:r>
            <a:r>
              <a:rPr lang="en-US" altLang="ko-KR" sz="1000" dirty="0"/>
              <a:t>, </a:t>
            </a:r>
            <a:r>
              <a:rPr lang="ko-KR" altLang="en-US" sz="1000" dirty="0"/>
              <a:t>미용정보력</a:t>
            </a:r>
            <a:r>
              <a:rPr lang="en-US" altLang="ko-KR" sz="1000" dirty="0"/>
              <a:t>, </a:t>
            </a:r>
            <a:r>
              <a:rPr lang="ko-KR" altLang="en-US" sz="1000" dirty="0"/>
              <a:t>실무능력은 탄탄히 발전하고 있으나 이를 쉽고 효과적으로 가르치고 전수할 수 있는</a:t>
            </a:r>
            <a:br>
              <a:rPr lang="ko-KR" altLang="en-US" sz="1000" dirty="0"/>
            </a:br>
            <a:r>
              <a:rPr lang="ko-KR" altLang="en-US" sz="1000" dirty="0"/>
              <a:t>학원강사</a:t>
            </a:r>
            <a:r>
              <a:rPr lang="en-US" altLang="ko-KR" sz="1000" dirty="0"/>
              <a:t>, </a:t>
            </a:r>
            <a:r>
              <a:rPr lang="ko-KR" altLang="en-US" sz="1000" dirty="0"/>
              <a:t>학교선생님</a:t>
            </a:r>
            <a:r>
              <a:rPr lang="en-US" altLang="ko-KR" sz="1000" dirty="0"/>
              <a:t>, </a:t>
            </a:r>
            <a:r>
              <a:rPr lang="ko-KR" altLang="en-US" sz="1000" dirty="0"/>
              <a:t>학교 방과 후 지도교사</a:t>
            </a:r>
            <a:r>
              <a:rPr lang="en-US" altLang="ko-KR" sz="1000" dirty="0"/>
              <a:t>, </a:t>
            </a:r>
            <a:r>
              <a:rPr lang="ko-KR" altLang="en-US" sz="1000" dirty="0"/>
              <a:t>대학교 평생교육원 강사 및 교수</a:t>
            </a:r>
            <a:r>
              <a:rPr lang="en-US" altLang="ko-KR" sz="1000" dirty="0"/>
              <a:t>, </a:t>
            </a:r>
            <a:r>
              <a:rPr lang="ko-KR" altLang="en-US" sz="1000" dirty="0"/>
              <a:t>대학교 강사 및 교수 등등의 교원인력이 절실히 요구 되고 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또한 이와 같은 교원을 체계적으로 양성하는 기관도 거의 없는 실정입니다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한성대학교 </a:t>
            </a:r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</a:t>
            </a:r>
            <a:r>
              <a:rPr lang="ko-KR" altLang="en-US" sz="1000" dirty="0"/>
              <a:t> 전공 </a:t>
            </a:r>
            <a:r>
              <a:rPr lang="ko-KR" altLang="en-US" sz="1000" b="1" dirty="0"/>
              <a:t>교원능력개발 프로그램</a:t>
            </a:r>
            <a:r>
              <a:rPr lang="ko-KR" altLang="en-US" sz="1000" dirty="0"/>
              <a:t>에서는</a:t>
            </a:r>
            <a:br>
              <a:rPr lang="ko-KR" altLang="en-US" sz="1000" dirty="0"/>
            </a:br>
            <a:r>
              <a:rPr lang="en-US" altLang="ko-KR" sz="1000" dirty="0"/>
              <a:t>4</a:t>
            </a:r>
            <a:r>
              <a:rPr lang="ko-KR" altLang="en-US" sz="1000" dirty="0"/>
              <a:t>년제 학위취득</a:t>
            </a:r>
            <a:r>
              <a:rPr lang="en-US" altLang="ko-KR" sz="1000" dirty="0"/>
              <a:t>, </a:t>
            </a:r>
            <a:r>
              <a:rPr lang="ko-KR" altLang="en-US" sz="1000" dirty="0"/>
              <a:t>자격증 취득</a:t>
            </a:r>
            <a:r>
              <a:rPr lang="en-US" altLang="ko-KR" sz="1000" dirty="0"/>
              <a:t>(</a:t>
            </a:r>
            <a:r>
              <a:rPr lang="ko-KR" altLang="en-US" sz="1000" dirty="0"/>
              <a:t>학원연계</a:t>
            </a:r>
            <a:r>
              <a:rPr lang="en-US" altLang="ko-KR" sz="1000" dirty="0"/>
              <a:t>), </a:t>
            </a:r>
            <a:r>
              <a:rPr lang="ko-KR" altLang="en-US" sz="1000" dirty="0"/>
              <a:t>실전미용기술습득</a:t>
            </a:r>
            <a:r>
              <a:rPr lang="en-US" altLang="ko-KR" sz="1000" dirty="0"/>
              <a:t>, </a:t>
            </a:r>
            <a:r>
              <a:rPr lang="ko-KR" altLang="en-US" sz="1000" dirty="0"/>
              <a:t>현장 창업능력습득</a:t>
            </a:r>
            <a:r>
              <a:rPr lang="en-US" altLang="ko-KR" sz="1000" dirty="0"/>
              <a:t>, </a:t>
            </a:r>
            <a:r>
              <a:rPr lang="ko-KR" altLang="en-US" sz="1000" dirty="0"/>
              <a:t>미용대회 및 전시</a:t>
            </a:r>
            <a:r>
              <a:rPr lang="en-US" altLang="ko-KR" sz="1000" dirty="0"/>
              <a:t>, </a:t>
            </a:r>
            <a:r>
              <a:rPr lang="ko-KR" altLang="en-US" sz="1000" dirty="0"/>
              <a:t>서비스 인성 및 경영과정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교원실습</a:t>
            </a:r>
            <a:r>
              <a:rPr lang="en-US" altLang="ko-KR" sz="1000" dirty="0"/>
              <a:t>, </a:t>
            </a:r>
            <a:r>
              <a:rPr lang="ko-KR" altLang="en-US" sz="1000" dirty="0"/>
              <a:t>대학원 진학 프로그램 등 체계적인 과정을 통하여 경쟁력 있는 교원을 배출해 내고 있습니다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36372" y="4748215"/>
            <a:ext cx="5291821" cy="2205129"/>
          </a:xfrm>
          <a:prstGeom prst="rect">
            <a:avLst/>
          </a:prstGeom>
          <a:noFill/>
          <a:ln w="3175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36372" y="4567061"/>
            <a:ext cx="2660222" cy="362307"/>
          </a:xfrm>
          <a:prstGeom prst="rect">
            <a:avLst/>
          </a:prstGeom>
          <a:solidFill>
            <a:srgbClr val="FF0000"/>
          </a:solidFill>
          <a:ln w="3175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교원능력 개발 프로그램이란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-112562" y="8953500"/>
            <a:ext cx="1199075" cy="5588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ko-KR" altLang="en-US" sz="20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702449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236372" y="7133920"/>
            <a:ext cx="21824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rgbClr val="444444"/>
                </a:solidFill>
                <a:hlinkClick r:id="rId2" tooltip="미용학과 자료"/>
              </a:rPr>
              <a:t>자세한 </a:t>
            </a:r>
            <a:r>
              <a:rPr lang="ko-KR" altLang="en-US" sz="1000" dirty="0">
                <a:solidFill>
                  <a:srgbClr val="444444"/>
                </a:solidFill>
                <a:hlinkClick r:id="rId2" tooltip="미용학과 자료"/>
              </a:rPr>
              <a:t>정보 다운받기 </a:t>
            </a:r>
            <a:r>
              <a:rPr lang="en-US" altLang="ko-KR" sz="1000" dirty="0" err="1">
                <a:solidFill>
                  <a:srgbClr val="444444"/>
                </a:solidFill>
                <a:hlinkClick r:id="rId2" tooltip="미용학과 자료"/>
              </a:rPr>
              <a:t>ppt</a:t>
            </a:r>
            <a:r>
              <a:rPr lang="ko-KR" altLang="en-US" sz="1000" dirty="0">
                <a:solidFill>
                  <a:srgbClr val="444444"/>
                </a:solidFill>
                <a:hlinkClick r:id="rId2" tooltip="미용학과 자료"/>
              </a:rPr>
              <a:t>파일</a:t>
            </a:r>
            <a:endParaRPr lang="ko-KR" altLang="en-US" sz="1000" dirty="0">
              <a:effectLst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82160" y="4769653"/>
            <a:ext cx="53204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i="1" dirty="0"/>
              <a:t>TWINS(</a:t>
            </a:r>
            <a:r>
              <a:rPr lang="ko-KR" altLang="en-US" sz="1000" b="1" i="1" dirty="0"/>
              <a:t>쌍둥이</a:t>
            </a:r>
            <a:r>
              <a:rPr lang="en-US" altLang="ko-KR" sz="1000" b="1" i="1" dirty="0"/>
              <a:t>)</a:t>
            </a:r>
            <a:r>
              <a:rPr lang="ko-KR" altLang="en-US" sz="1000" b="1" i="1" dirty="0"/>
              <a:t>실무시스템프로그램</a:t>
            </a:r>
            <a:r>
              <a:rPr lang="ko-KR" altLang="en-US" sz="1000" dirty="0"/>
              <a:t> 에서는 학교 교육시스템과 산업체 현장이 똑같이 이루어져 </a:t>
            </a:r>
            <a:r>
              <a:rPr lang="ko-KR" altLang="en-US" sz="1000" dirty="0" smtClean="0"/>
              <a:t>있어서 이론과목과 </a:t>
            </a:r>
            <a:r>
              <a:rPr lang="ko-KR" altLang="en-US" sz="1000" dirty="0"/>
              <a:t>교양과목을 제외한 전공실습과목은 실제 산업체 현장과 실제 고객을 상대로 수업을 하는 것을 말합니다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/>
              <a:t>대부분 </a:t>
            </a:r>
            <a:r>
              <a:rPr lang="ko-KR" altLang="en-US" sz="1000" dirty="0" err="1"/>
              <a:t>미용인이</a:t>
            </a:r>
            <a:r>
              <a:rPr lang="ko-KR" altLang="en-US" sz="1000" dirty="0"/>
              <a:t> 되기를 희망하는 사람들은 학원에서 기초과정을 하여 </a:t>
            </a:r>
            <a:r>
              <a:rPr lang="ko-KR" altLang="en-US" sz="1000" dirty="0" smtClean="0"/>
              <a:t>바람직하게 시작하지만 </a:t>
            </a:r>
            <a:r>
              <a:rPr lang="ko-KR" altLang="en-US" sz="1000" dirty="0"/>
              <a:t>이에 학위를 </a:t>
            </a:r>
            <a:r>
              <a:rPr lang="ko-KR" altLang="en-US" sz="1000" dirty="0" smtClean="0"/>
              <a:t>취득하고 좀더 </a:t>
            </a:r>
            <a:r>
              <a:rPr lang="ko-KR" altLang="en-US" sz="1000" dirty="0" err="1"/>
              <a:t>프로페셔널한</a:t>
            </a:r>
            <a:r>
              <a:rPr lang="ko-KR" altLang="en-US" sz="1000" dirty="0"/>
              <a:t> 미용이 되기 위하여 대학교에 </a:t>
            </a:r>
            <a:r>
              <a:rPr lang="ko-KR" altLang="en-US" sz="1000" dirty="0" smtClean="0"/>
              <a:t>들어오게 </a:t>
            </a:r>
            <a:r>
              <a:rPr lang="ko-KR" altLang="en-US" sz="1000" dirty="0"/>
              <a:t>됩니다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그러나 통계에 따르면 미용대학교를 경험한 학생들의 많은 퍼센트가</a:t>
            </a:r>
            <a:br>
              <a:rPr lang="ko-KR" altLang="en-US" sz="1000" dirty="0"/>
            </a:br>
            <a:r>
              <a:rPr lang="ko-KR" altLang="en-US" sz="1000" dirty="0"/>
              <a:t>미용을 그만두거나 업종 변경을 하는 경우가 연구 결과 나타나고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이는 대학교 기간 동안 본인 전공에 </a:t>
            </a:r>
            <a:r>
              <a:rPr lang="ko-KR" altLang="en-US" sz="1000" dirty="0" smtClean="0"/>
              <a:t>대하여 </a:t>
            </a:r>
            <a:r>
              <a:rPr lang="ko-KR" altLang="en-US" sz="1000" dirty="0" err="1" smtClean="0"/>
              <a:t>프로페셔널한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인재가 되어야만 산업체에서 잘 적응 할 수 있게 되고 또한 어렵게 시작한 미용을 포기하지 </a:t>
            </a:r>
            <a:r>
              <a:rPr lang="ko-KR" altLang="en-US" sz="1000" dirty="0" smtClean="0"/>
              <a:t>않고 성공할 </a:t>
            </a:r>
            <a:r>
              <a:rPr lang="ko-KR" altLang="en-US" sz="1000" dirty="0"/>
              <a:t>수 있게 된다는 사실을 보여줍니다</a:t>
            </a:r>
            <a:r>
              <a:rPr lang="en-US" altLang="ko-KR" sz="1000" dirty="0"/>
              <a:t>. 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smtClean="0"/>
              <a:t>한성대학교 </a:t>
            </a:r>
            <a:r>
              <a:rPr lang="ko-KR" altLang="en-US" sz="1000" dirty="0" err="1"/>
              <a:t>한디원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미용학전공</a:t>
            </a:r>
            <a:r>
              <a:rPr lang="ko-KR" altLang="en-US" sz="1000" dirty="0"/>
              <a:t> </a:t>
            </a:r>
            <a:r>
              <a:rPr lang="en-US" altLang="ko-KR" sz="1000" b="1" i="1" dirty="0"/>
              <a:t>TWINS(</a:t>
            </a:r>
            <a:r>
              <a:rPr lang="ko-KR" altLang="en-US" sz="1000" b="1" i="1" dirty="0"/>
              <a:t>쌍둥이</a:t>
            </a:r>
            <a:r>
              <a:rPr lang="en-US" altLang="ko-KR" sz="1000" b="1" i="1" dirty="0"/>
              <a:t>)</a:t>
            </a:r>
            <a:r>
              <a:rPr lang="ko-KR" altLang="en-US" sz="1000" b="1" i="1" dirty="0"/>
              <a:t>실무시스템프로그램</a:t>
            </a:r>
            <a:r>
              <a:rPr lang="ko-KR" altLang="en-US" sz="1000" dirty="0"/>
              <a:t> </a:t>
            </a:r>
            <a:r>
              <a:rPr lang="ko-KR" altLang="en-US" sz="1000" dirty="0" smtClean="0"/>
              <a:t>에서는 이러한 노하우를</a:t>
            </a:r>
            <a:r>
              <a:rPr lang="ko-KR" altLang="en-US" sz="1000" dirty="0"/>
              <a:t> 가지고 매년 </a:t>
            </a:r>
            <a:r>
              <a:rPr lang="ko-KR" altLang="en-US" sz="1000" dirty="0" err="1"/>
              <a:t>프로페셔널한</a:t>
            </a:r>
            <a:r>
              <a:rPr lang="ko-KR" altLang="en-US" sz="1000" dirty="0"/>
              <a:t> 졸업생을 배출해 내고 있습니다</a:t>
            </a:r>
            <a:r>
              <a:rPr lang="en-US" altLang="ko-KR" sz="1000" dirty="0"/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36372" y="4503516"/>
            <a:ext cx="5291821" cy="2512906"/>
          </a:xfrm>
          <a:prstGeom prst="rect">
            <a:avLst/>
          </a:prstGeom>
          <a:noFill/>
          <a:ln w="3175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36372" y="4322362"/>
            <a:ext cx="3195928" cy="362307"/>
          </a:xfrm>
          <a:prstGeom prst="rect">
            <a:avLst/>
          </a:prstGeom>
          <a:solidFill>
            <a:srgbClr val="FF0000"/>
          </a:solidFill>
          <a:ln w="3175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TWINS(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쌍둥이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실무시스템프로그램이란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2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5" y="1270157"/>
            <a:ext cx="5320444" cy="29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8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실내디자인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11126" y="3057241"/>
            <a:ext cx="906462" cy="49820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11126" y="356343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11126" y="3931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11126" y="4312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전공연계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1055688" y="2427303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자격증 정보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17589" y="9333151"/>
            <a:ext cx="58404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/>
              <a:t>* 학사학위 </a:t>
            </a:r>
            <a:r>
              <a:rPr lang="ko-KR" altLang="en-US" sz="800" dirty="0"/>
              <a:t>취득 예정자는 총 </a:t>
            </a:r>
            <a:r>
              <a:rPr lang="en-US" altLang="ko-KR" sz="800" dirty="0"/>
              <a:t>3</a:t>
            </a:r>
            <a:r>
              <a:rPr lang="ko-KR" altLang="en-US" sz="800" dirty="0"/>
              <a:t>개의 자격증을 학점으로 인정받을 수 있습니다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ko-KR" altLang="en-US" sz="800" dirty="0"/>
              <a:t>전공필수 학점으로 인정되는 자격증은 최대 </a:t>
            </a:r>
            <a:r>
              <a:rPr lang="en-US" altLang="ko-KR" sz="800" dirty="0"/>
              <a:t>2</a:t>
            </a:r>
            <a:r>
              <a:rPr lang="ko-KR" altLang="en-US" sz="800" dirty="0"/>
              <a:t>개</a:t>
            </a:r>
            <a:r>
              <a:rPr lang="en-US" altLang="ko-KR" sz="800" dirty="0"/>
              <a:t>, </a:t>
            </a:r>
            <a:r>
              <a:rPr lang="ko-KR" altLang="en-US" sz="800" dirty="0"/>
              <a:t>일반선택 학점으로 인정되는 자격증은 최대 </a:t>
            </a:r>
            <a:r>
              <a:rPr lang="en-US" altLang="ko-KR" sz="800" dirty="0"/>
              <a:t>1</a:t>
            </a:r>
            <a:r>
              <a:rPr lang="ko-KR" altLang="en-US" sz="800" dirty="0"/>
              <a:t>개입니다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동일직무</a:t>
            </a:r>
            <a:r>
              <a:rPr lang="en-US" altLang="ko-KR" sz="800" dirty="0"/>
              <a:t>(</a:t>
            </a:r>
            <a:r>
              <a:rPr lang="ko-KR" altLang="en-US" sz="800" dirty="0" err="1"/>
              <a:t>대분류</a:t>
            </a:r>
            <a:r>
              <a:rPr lang="en-US" altLang="ko-KR" sz="800" dirty="0"/>
              <a:t>-</a:t>
            </a:r>
            <a:r>
              <a:rPr lang="ko-KR" altLang="en-US" sz="800" dirty="0"/>
              <a:t>중분류</a:t>
            </a:r>
            <a:r>
              <a:rPr lang="en-US" altLang="ko-KR" sz="800" dirty="0"/>
              <a:t>-</a:t>
            </a:r>
            <a:r>
              <a:rPr lang="ko-KR" altLang="en-US" sz="800" dirty="0"/>
              <a:t>직무번호 동일</a:t>
            </a:r>
            <a:r>
              <a:rPr lang="en-US" altLang="ko-KR" sz="800" dirty="0"/>
              <a:t>)</a:t>
            </a:r>
            <a:r>
              <a:rPr lang="ko-KR" altLang="en-US" sz="800" dirty="0"/>
              <a:t>내에 속하는 자격증은 여러 개를 취득하여도 학생이 선택하는 </a:t>
            </a:r>
            <a:r>
              <a:rPr lang="en-US" altLang="ko-KR" sz="800" dirty="0"/>
              <a:t>1</a:t>
            </a:r>
            <a:r>
              <a:rPr lang="ko-KR" altLang="en-US" sz="800" dirty="0"/>
              <a:t>개의 자격에 대해서만</a:t>
            </a:r>
            <a:br>
              <a:rPr lang="ko-KR" altLang="en-US" sz="800" dirty="0"/>
            </a:br>
            <a:r>
              <a:rPr lang="ko-KR" altLang="en-US" sz="800" dirty="0"/>
              <a:t>학점인정이 가능하니 주의하시기 바랍니다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예</a:t>
            </a:r>
            <a:r>
              <a:rPr lang="en-US" altLang="ko-KR" sz="800" dirty="0"/>
              <a:t>) </a:t>
            </a:r>
            <a:r>
              <a:rPr lang="ko-KR" altLang="en-US" sz="800" dirty="0"/>
              <a:t>컴퓨터활용능력과 워드프로세서 </a:t>
            </a:r>
            <a:r>
              <a:rPr lang="en-US" altLang="ko-KR" sz="800" dirty="0"/>
              <a:t>1</a:t>
            </a:r>
            <a:r>
              <a:rPr lang="ko-KR" altLang="en-US" sz="800" dirty="0"/>
              <a:t>급은 동일직무자격으로 </a:t>
            </a:r>
            <a:r>
              <a:rPr lang="en-US" altLang="ko-KR" sz="800" dirty="0"/>
              <a:t>1</a:t>
            </a:r>
            <a:r>
              <a:rPr lang="ko-KR" altLang="en-US" sz="800" dirty="0"/>
              <a:t>개만 인정됨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</a:t>
            </a:r>
            <a:br>
              <a:rPr lang="ko-KR" altLang="en-US" sz="800" dirty="0"/>
            </a:br>
            <a:r>
              <a:rPr lang="ko-KR" altLang="en-US" sz="800" dirty="0"/>
              <a:t>학점환산표는 자격 취득 시기 및 학점인정 신청 접수 시기 등에 따라 다르게 계산될 수 있으므로 정확한 인정학점은</a:t>
            </a:r>
            <a:br>
              <a:rPr lang="ko-KR" altLang="en-US" sz="800" dirty="0"/>
            </a:br>
            <a:r>
              <a:rPr lang="ko-KR" altLang="en-US" sz="800" dirty="0"/>
              <a:t>국가평생교육진흥원의 공지를 따르시기 바랍니다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/>
              <a:t>*</a:t>
            </a:r>
            <a:r>
              <a:rPr lang="ko-KR" altLang="en-US" sz="800" dirty="0"/>
              <a:t>자격증</a:t>
            </a:r>
            <a:br>
              <a:rPr lang="ko-KR" altLang="en-US" sz="800" dirty="0"/>
            </a:br>
            <a:r>
              <a:rPr lang="ko-KR" altLang="en-US" sz="800" dirty="0"/>
              <a:t>취득 후 학점인정신청은 학생 개인별로 진행해야 하며 자세한 내용은 </a:t>
            </a:r>
            <a:r>
              <a:rPr lang="ko-KR" altLang="en-US" sz="800" dirty="0" err="1"/>
              <a:t>학점은행제</a:t>
            </a:r>
            <a:r>
              <a:rPr lang="ko-KR" altLang="en-US" sz="800" dirty="0"/>
              <a:t> </a:t>
            </a:r>
            <a:r>
              <a:rPr lang="ko-KR" altLang="en-US" sz="800" dirty="0" err="1"/>
              <a:t>콜센터</a:t>
            </a:r>
            <a:r>
              <a:rPr lang="en-US" altLang="ko-KR" sz="800" dirty="0"/>
              <a:t>(1600-0400)</a:t>
            </a:r>
            <a:r>
              <a:rPr lang="ko-KR" altLang="en-US" sz="800" dirty="0"/>
              <a:t>에 문의하시기 바랍니다</a:t>
            </a:r>
            <a:r>
              <a:rPr lang="en-US" altLang="ko-KR" sz="800" dirty="0"/>
              <a:t>.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67538"/>
              </p:ext>
            </p:extLst>
          </p:nvPr>
        </p:nvGraphicFramePr>
        <p:xfrm>
          <a:off x="1089855" y="3765941"/>
          <a:ext cx="5568493" cy="1487928"/>
        </p:xfrm>
        <a:graphic>
          <a:graphicData uri="http://schemas.openxmlformats.org/drawingml/2006/table">
            <a:tbl>
              <a:tblPr/>
              <a:tblGrid>
                <a:gridCol w="1183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effectLst/>
                        </a:rPr>
                        <a:t>자격증명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 dirty="0">
                          <a:effectLst/>
                        </a:rPr>
                        <a:t>실내건축 기사</a:t>
                      </a:r>
                      <a:endParaRPr lang="ko-KR" altLang="en-US" sz="600" b="0" dirty="0">
                        <a:effectLst/>
                      </a:endParaRP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20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발급기관명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 dirty="0">
                        <a:effectLst/>
                      </a:endParaRP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- </a:t>
                      </a:r>
                      <a:r>
                        <a:rPr lang="ko-KR" altLang="en-US" sz="600" b="0">
                          <a:effectLst/>
                        </a:rPr>
                        <a:t>필기 </a:t>
                      </a:r>
                      <a:r>
                        <a:rPr lang="en-US" altLang="ko-KR" sz="600" b="0">
                          <a:effectLst/>
                        </a:rPr>
                        <a:t>1. </a:t>
                      </a:r>
                      <a:r>
                        <a:rPr lang="ko-KR" altLang="en-US" sz="600" b="0">
                          <a:effectLst/>
                        </a:rPr>
                        <a:t>실내디자인론 </a:t>
                      </a:r>
                      <a:r>
                        <a:rPr lang="en-US" altLang="ko-KR" sz="600" b="0">
                          <a:effectLst/>
                        </a:rPr>
                        <a:t>2. </a:t>
                      </a:r>
                      <a:r>
                        <a:rPr lang="ko-KR" altLang="en-US" sz="600" b="0">
                          <a:effectLst/>
                        </a:rPr>
                        <a:t>색채학 </a:t>
                      </a:r>
                      <a:r>
                        <a:rPr lang="en-US" altLang="ko-KR" sz="600" b="0">
                          <a:effectLst/>
                        </a:rPr>
                        <a:t>3. </a:t>
                      </a:r>
                      <a:r>
                        <a:rPr lang="ko-KR" altLang="en-US" sz="600" b="0">
                          <a:effectLst/>
                        </a:rPr>
                        <a:t>인간공학 </a:t>
                      </a:r>
                      <a:r>
                        <a:rPr lang="en-US" altLang="ko-KR" sz="600" b="0">
                          <a:effectLst/>
                        </a:rPr>
                        <a:t>4. </a:t>
                      </a:r>
                      <a:r>
                        <a:rPr lang="ko-KR" altLang="en-US" sz="600" b="0">
                          <a:effectLst/>
                        </a:rPr>
                        <a:t>건축재료 </a:t>
                      </a:r>
                      <a:r>
                        <a:rPr lang="en-US" altLang="ko-KR" sz="600" b="0">
                          <a:effectLst/>
                        </a:rPr>
                        <a:t>5. </a:t>
                      </a:r>
                      <a:r>
                        <a:rPr lang="ko-KR" altLang="en-US" sz="600" b="0">
                          <a:effectLst/>
                        </a:rPr>
                        <a:t>건축일반 </a:t>
                      </a:r>
                      <a:r>
                        <a:rPr lang="en-US" altLang="ko-KR" sz="600" b="0">
                          <a:effectLst/>
                        </a:rPr>
                        <a:t>6. </a:t>
                      </a:r>
                      <a:r>
                        <a:rPr lang="ko-KR" altLang="en-US" sz="600" b="0">
                          <a:effectLst/>
                        </a:rPr>
                        <a:t>건축환경</a:t>
                      </a:r>
                      <a:r>
                        <a:rPr lang="en-US" altLang="ko-KR" sz="600" b="0">
                          <a:effectLst/>
                        </a:rPr>
                        <a:t>- </a:t>
                      </a:r>
                      <a:r>
                        <a:rPr lang="ko-KR" altLang="en-US" sz="600" b="0">
                          <a:effectLst/>
                        </a:rPr>
                        <a:t>실기 </a:t>
                      </a:r>
                      <a:r>
                        <a:rPr lang="en-US" altLang="ko-KR" sz="600" b="0">
                          <a:effectLst/>
                        </a:rPr>
                        <a:t>: </a:t>
                      </a:r>
                      <a:r>
                        <a:rPr lang="ko-KR" altLang="en-US" sz="600" b="0">
                          <a:effectLst/>
                        </a:rPr>
                        <a:t>건축실내의 설계 및 시공 실무검정방법 </a:t>
                      </a:r>
                      <a:r>
                        <a:rPr lang="en-US" altLang="ko-KR" sz="600" b="0">
                          <a:effectLst/>
                        </a:rPr>
                        <a:t>- </a:t>
                      </a:r>
                      <a:r>
                        <a:rPr lang="ko-KR" altLang="en-US" sz="600" b="0">
                          <a:effectLst/>
                        </a:rPr>
                        <a:t>필기 </a:t>
                      </a:r>
                      <a:r>
                        <a:rPr lang="en-US" altLang="ko-KR" sz="600" b="0">
                          <a:effectLst/>
                        </a:rPr>
                        <a:t>: </a:t>
                      </a:r>
                      <a:r>
                        <a:rPr lang="ko-KR" altLang="en-US" sz="600" b="0">
                          <a:effectLst/>
                        </a:rPr>
                        <a:t>객관식 </a:t>
                      </a:r>
                      <a:r>
                        <a:rPr lang="en-US" altLang="ko-KR" sz="600" b="0">
                          <a:effectLst/>
                        </a:rPr>
                        <a:t>4</a:t>
                      </a:r>
                      <a:r>
                        <a:rPr lang="ko-KR" altLang="en-US" sz="600" b="0">
                          <a:effectLst/>
                        </a:rPr>
                        <a:t>지 택일형 과목당 </a:t>
                      </a:r>
                      <a:r>
                        <a:rPr lang="en-US" altLang="ko-KR" sz="600" b="0">
                          <a:effectLst/>
                        </a:rPr>
                        <a:t>20</a:t>
                      </a:r>
                      <a:r>
                        <a:rPr lang="ko-KR" altLang="en-US" sz="600" b="0">
                          <a:effectLst/>
                        </a:rPr>
                        <a:t>문항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과목당 </a:t>
                      </a:r>
                      <a:r>
                        <a:rPr lang="en-US" altLang="ko-KR" sz="600" b="0">
                          <a:effectLst/>
                        </a:rPr>
                        <a:t>30</a:t>
                      </a:r>
                      <a:r>
                        <a:rPr lang="ko-KR" altLang="en-US" sz="600" b="0">
                          <a:effectLst/>
                        </a:rPr>
                        <a:t>분</a:t>
                      </a:r>
                      <a:r>
                        <a:rPr lang="en-US" altLang="ko-KR" sz="600" b="0">
                          <a:effectLst/>
                        </a:rPr>
                        <a:t>) – </a:t>
                      </a:r>
                      <a:r>
                        <a:rPr lang="ko-KR" altLang="en-US" sz="600" b="0">
                          <a:effectLst/>
                        </a:rPr>
                        <a:t>실기 </a:t>
                      </a:r>
                      <a:r>
                        <a:rPr lang="en-US" altLang="ko-KR" sz="600" b="0">
                          <a:effectLst/>
                        </a:rPr>
                        <a:t>: </a:t>
                      </a:r>
                      <a:r>
                        <a:rPr lang="ko-KR" altLang="en-US" sz="600" b="0">
                          <a:effectLst/>
                        </a:rPr>
                        <a:t>복합형</a:t>
                      </a:r>
                      <a:r>
                        <a:rPr lang="en-US" altLang="ko-KR" sz="600" b="0">
                          <a:effectLst/>
                        </a:rPr>
                        <a:t>[</a:t>
                      </a:r>
                      <a:r>
                        <a:rPr lang="ko-KR" altLang="en-US" sz="600" b="0">
                          <a:effectLst/>
                        </a:rPr>
                        <a:t>필답형</a:t>
                      </a:r>
                      <a:r>
                        <a:rPr lang="en-US" altLang="ko-KR" sz="600" b="0">
                          <a:effectLst/>
                        </a:rPr>
                        <a:t>(1</a:t>
                      </a:r>
                      <a:r>
                        <a:rPr lang="ko-KR" altLang="en-US" sz="600" b="0">
                          <a:effectLst/>
                        </a:rPr>
                        <a:t>시간</a:t>
                      </a:r>
                      <a:r>
                        <a:rPr lang="en-US" altLang="ko-KR" sz="600" b="0">
                          <a:effectLst/>
                        </a:rPr>
                        <a:t>) + </a:t>
                      </a:r>
                      <a:r>
                        <a:rPr lang="ko-KR" altLang="en-US" sz="600" b="0">
                          <a:effectLst/>
                        </a:rPr>
                        <a:t>작업형</a:t>
                      </a:r>
                      <a:r>
                        <a:rPr lang="en-US" altLang="ko-KR" sz="600" b="0">
                          <a:effectLst/>
                        </a:rPr>
                        <a:t>(6</a:t>
                      </a:r>
                      <a:r>
                        <a:rPr lang="ko-KR" altLang="en-US" sz="600" b="0">
                          <a:effectLst/>
                        </a:rPr>
                        <a:t>시간 정도</a:t>
                      </a:r>
                      <a:r>
                        <a:rPr lang="en-US" altLang="ko-KR" sz="600" b="0">
                          <a:effectLst/>
                        </a:rPr>
                        <a:t>)]</a:t>
                      </a:r>
                      <a:r>
                        <a:rPr lang="ko-KR" altLang="en-US" sz="600" b="0">
                          <a:effectLst/>
                        </a:rPr>
                        <a:t>합격기준 </a:t>
                      </a:r>
                      <a:r>
                        <a:rPr lang="en-US" altLang="ko-KR" sz="600" b="0">
                          <a:effectLst/>
                        </a:rPr>
                        <a:t>- </a:t>
                      </a:r>
                      <a:r>
                        <a:rPr lang="ko-KR" altLang="en-US" sz="600" b="0">
                          <a:effectLst/>
                        </a:rPr>
                        <a:t>필기 </a:t>
                      </a:r>
                      <a:r>
                        <a:rPr lang="en-US" altLang="ko-KR" sz="600" b="0">
                          <a:effectLst/>
                        </a:rPr>
                        <a:t>: 100</a:t>
                      </a:r>
                      <a:r>
                        <a:rPr lang="ko-KR" altLang="en-US" sz="600" b="0">
                          <a:effectLst/>
                        </a:rPr>
                        <a:t>점을 만점으로 하여 과목당 </a:t>
                      </a:r>
                      <a:r>
                        <a:rPr lang="en-US" altLang="ko-KR" sz="600" b="0">
                          <a:effectLst/>
                        </a:rPr>
                        <a:t>40</a:t>
                      </a:r>
                      <a:r>
                        <a:rPr lang="ko-KR" altLang="en-US" sz="600" b="0">
                          <a:effectLst/>
                        </a:rPr>
                        <a:t>점 이상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전과목 평균 </a:t>
                      </a:r>
                      <a:r>
                        <a:rPr lang="en-US" altLang="ko-KR" sz="600" b="0">
                          <a:effectLst/>
                        </a:rPr>
                        <a:t>60</a:t>
                      </a:r>
                      <a:r>
                        <a:rPr lang="ko-KR" altLang="en-US" sz="600" b="0">
                          <a:effectLst/>
                        </a:rPr>
                        <a:t>점 이상 </a:t>
                      </a:r>
                      <a:r>
                        <a:rPr lang="en-US" altLang="ko-KR" sz="600" b="0">
                          <a:effectLst/>
                        </a:rPr>
                        <a:t>– </a:t>
                      </a:r>
                      <a:r>
                        <a:rPr lang="ko-KR" altLang="en-US" sz="600" b="0">
                          <a:effectLst/>
                        </a:rPr>
                        <a:t>실기 </a:t>
                      </a:r>
                      <a:r>
                        <a:rPr lang="en-US" altLang="ko-KR" sz="600" b="0">
                          <a:effectLst/>
                        </a:rPr>
                        <a:t>: 100</a:t>
                      </a:r>
                      <a:r>
                        <a:rPr lang="ko-KR" altLang="en-US" sz="600" b="0">
                          <a:effectLst/>
                        </a:rPr>
                        <a:t>점을 만점으로 하여 </a:t>
                      </a:r>
                      <a:r>
                        <a:rPr lang="en-US" altLang="ko-KR" sz="600" b="0">
                          <a:effectLst/>
                        </a:rPr>
                        <a:t>60</a:t>
                      </a:r>
                      <a:r>
                        <a:rPr lang="ko-KR" altLang="en-US" sz="600" b="0">
                          <a:effectLst/>
                        </a:rPr>
                        <a:t>점 이상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실내디자인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건축공학 전공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실내건축 산업기사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16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발급기관명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 dirty="0">
                        <a:effectLst/>
                      </a:endParaRP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57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dirty="0">
                          <a:effectLst/>
                        </a:rPr>
                        <a:t>- </a:t>
                      </a:r>
                      <a:r>
                        <a:rPr lang="ko-KR" altLang="en-US" sz="600" b="0" dirty="0">
                          <a:effectLst/>
                        </a:rPr>
                        <a:t>필기 </a:t>
                      </a:r>
                      <a:r>
                        <a:rPr lang="en-US" altLang="ko-KR" sz="600" b="0" dirty="0">
                          <a:effectLst/>
                        </a:rPr>
                        <a:t>: 1. </a:t>
                      </a:r>
                      <a:r>
                        <a:rPr lang="ko-KR" altLang="en-US" sz="600" b="0" dirty="0" err="1">
                          <a:effectLst/>
                        </a:rPr>
                        <a:t>실내디자인론</a:t>
                      </a:r>
                      <a:r>
                        <a:rPr lang="ko-KR" altLang="en-US" sz="600" b="0" dirty="0">
                          <a:effectLst/>
                        </a:rPr>
                        <a:t> </a:t>
                      </a:r>
                      <a:r>
                        <a:rPr lang="en-US" altLang="ko-KR" sz="600" b="0" dirty="0">
                          <a:effectLst/>
                        </a:rPr>
                        <a:t>2. </a:t>
                      </a:r>
                      <a:r>
                        <a:rPr lang="ko-KR" altLang="en-US" sz="600" b="0" dirty="0">
                          <a:effectLst/>
                        </a:rPr>
                        <a:t>색채 및 인간공학 </a:t>
                      </a:r>
                      <a:r>
                        <a:rPr lang="en-US" altLang="ko-KR" sz="600" b="0" dirty="0">
                          <a:effectLst/>
                        </a:rPr>
                        <a:t>3. </a:t>
                      </a:r>
                      <a:r>
                        <a:rPr lang="ko-KR" altLang="en-US" sz="600" b="0" dirty="0">
                          <a:effectLst/>
                        </a:rPr>
                        <a:t>건축재료 </a:t>
                      </a:r>
                      <a:r>
                        <a:rPr lang="en-US" altLang="ko-KR" sz="600" b="0" dirty="0">
                          <a:effectLst/>
                        </a:rPr>
                        <a:t>4. </a:t>
                      </a:r>
                      <a:r>
                        <a:rPr lang="ko-KR" altLang="en-US" sz="600" b="0" dirty="0">
                          <a:effectLst/>
                        </a:rPr>
                        <a:t>건축일반</a:t>
                      </a:r>
                      <a:r>
                        <a:rPr lang="en-US" altLang="ko-KR" sz="600" b="0" dirty="0">
                          <a:effectLst/>
                        </a:rPr>
                        <a:t>- </a:t>
                      </a:r>
                      <a:r>
                        <a:rPr lang="ko-KR" altLang="en-US" sz="600" b="0" dirty="0">
                          <a:effectLst/>
                        </a:rPr>
                        <a:t>실기 </a:t>
                      </a:r>
                      <a:r>
                        <a:rPr lang="en-US" altLang="ko-KR" sz="600" b="0" dirty="0">
                          <a:effectLst/>
                        </a:rPr>
                        <a:t>: </a:t>
                      </a:r>
                      <a:r>
                        <a:rPr lang="ko-KR" altLang="en-US" sz="600" b="0" dirty="0">
                          <a:effectLst/>
                        </a:rPr>
                        <a:t>건축실내의 설계 및 시공 실무검정방법 </a:t>
                      </a:r>
                      <a:r>
                        <a:rPr lang="en-US" altLang="ko-KR" sz="600" b="0" dirty="0">
                          <a:effectLst/>
                        </a:rPr>
                        <a:t>– </a:t>
                      </a:r>
                      <a:r>
                        <a:rPr lang="ko-KR" altLang="en-US" sz="600" b="0" dirty="0">
                          <a:effectLst/>
                        </a:rPr>
                        <a:t>필기 </a:t>
                      </a:r>
                      <a:r>
                        <a:rPr lang="en-US" altLang="ko-KR" sz="600" b="0" dirty="0">
                          <a:effectLst/>
                        </a:rPr>
                        <a:t>: </a:t>
                      </a:r>
                      <a:r>
                        <a:rPr lang="ko-KR" altLang="en-US" sz="600" b="0" dirty="0">
                          <a:effectLst/>
                        </a:rPr>
                        <a:t>객관식 </a:t>
                      </a:r>
                      <a:r>
                        <a:rPr lang="en-US" altLang="ko-KR" sz="600" b="0" dirty="0">
                          <a:effectLst/>
                        </a:rPr>
                        <a:t>4</a:t>
                      </a:r>
                      <a:r>
                        <a:rPr lang="ko-KR" altLang="en-US" sz="600" b="0" dirty="0">
                          <a:effectLst/>
                        </a:rPr>
                        <a:t>지 </a:t>
                      </a:r>
                      <a:r>
                        <a:rPr lang="ko-KR" altLang="en-US" sz="600" b="0" dirty="0" err="1">
                          <a:effectLst/>
                        </a:rPr>
                        <a:t>택일형</a:t>
                      </a:r>
                      <a:r>
                        <a:rPr lang="ko-KR" altLang="en-US" sz="600" b="0" dirty="0">
                          <a:effectLst/>
                        </a:rPr>
                        <a:t> 과목당 </a:t>
                      </a:r>
                      <a:r>
                        <a:rPr lang="en-US" altLang="ko-KR" sz="600" b="0" dirty="0">
                          <a:effectLst/>
                        </a:rPr>
                        <a:t>20</a:t>
                      </a:r>
                      <a:r>
                        <a:rPr lang="ko-KR" altLang="en-US" sz="600" b="0" dirty="0">
                          <a:effectLst/>
                        </a:rPr>
                        <a:t>문항</a:t>
                      </a:r>
                      <a:r>
                        <a:rPr lang="en-US" altLang="ko-KR" sz="600" b="0" dirty="0">
                          <a:effectLst/>
                        </a:rPr>
                        <a:t>(</a:t>
                      </a:r>
                      <a:r>
                        <a:rPr lang="ko-KR" altLang="en-US" sz="600" b="0" dirty="0">
                          <a:effectLst/>
                        </a:rPr>
                        <a:t>과목당 </a:t>
                      </a:r>
                      <a:r>
                        <a:rPr lang="en-US" altLang="ko-KR" sz="600" b="0" dirty="0">
                          <a:effectLst/>
                        </a:rPr>
                        <a:t>30</a:t>
                      </a:r>
                      <a:r>
                        <a:rPr lang="ko-KR" altLang="en-US" sz="600" b="0" dirty="0">
                          <a:effectLst/>
                        </a:rPr>
                        <a:t>분</a:t>
                      </a:r>
                      <a:r>
                        <a:rPr lang="en-US" altLang="ko-KR" sz="600" b="0" dirty="0">
                          <a:effectLst/>
                        </a:rPr>
                        <a:t>) – </a:t>
                      </a:r>
                      <a:r>
                        <a:rPr lang="ko-KR" altLang="en-US" sz="600" b="0" dirty="0">
                          <a:effectLst/>
                        </a:rPr>
                        <a:t>실기 </a:t>
                      </a:r>
                      <a:r>
                        <a:rPr lang="en-US" altLang="ko-KR" sz="600" b="0" dirty="0">
                          <a:effectLst/>
                        </a:rPr>
                        <a:t>: </a:t>
                      </a:r>
                      <a:r>
                        <a:rPr lang="ko-KR" altLang="en-US" sz="600" b="0" dirty="0">
                          <a:effectLst/>
                        </a:rPr>
                        <a:t>복합형</a:t>
                      </a:r>
                      <a:r>
                        <a:rPr lang="en-US" altLang="ko-KR" sz="600" b="0" dirty="0">
                          <a:effectLst/>
                        </a:rPr>
                        <a:t>[</a:t>
                      </a:r>
                      <a:r>
                        <a:rPr lang="ko-KR" altLang="en-US" sz="600" b="0" dirty="0" err="1">
                          <a:effectLst/>
                        </a:rPr>
                        <a:t>필답형</a:t>
                      </a:r>
                      <a:r>
                        <a:rPr lang="en-US" altLang="ko-KR" sz="600" b="0" dirty="0">
                          <a:effectLst/>
                        </a:rPr>
                        <a:t>(1</a:t>
                      </a:r>
                      <a:r>
                        <a:rPr lang="ko-KR" altLang="en-US" sz="600" b="0" dirty="0">
                          <a:effectLst/>
                        </a:rPr>
                        <a:t>시간</a:t>
                      </a:r>
                      <a:r>
                        <a:rPr lang="en-US" altLang="ko-KR" sz="600" b="0" dirty="0">
                          <a:effectLst/>
                        </a:rPr>
                        <a:t>) + </a:t>
                      </a:r>
                      <a:r>
                        <a:rPr lang="ko-KR" altLang="en-US" sz="600" b="0" dirty="0" err="1">
                          <a:effectLst/>
                        </a:rPr>
                        <a:t>작업형</a:t>
                      </a:r>
                      <a:r>
                        <a:rPr lang="en-US" altLang="ko-KR" sz="600" b="0" dirty="0">
                          <a:effectLst/>
                        </a:rPr>
                        <a:t>(5</a:t>
                      </a:r>
                      <a:r>
                        <a:rPr lang="ko-KR" altLang="en-US" sz="600" b="0" dirty="0">
                          <a:effectLst/>
                        </a:rPr>
                        <a:t>시간 정도</a:t>
                      </a:r>
                      <a:r>
                        <a:rPr lang="en-US" altLang="ko-KR" sz="600" b="0" dirty="0">
                          <a:effectLst/>
                        </a:rPr>
                        <a:t>)]</a:t>
                      </a:r>
                      <a:r>
                        <a:rPr lang="ko-KR" altLang="en-US" sz="600" b="0" dirty="0">
                          <a:effectLst/>
                        </a:rPr>
                        <a:t>합격기준 </a:t>
                      </a:r>
                      <a:r>
                        <a:rPr lang="en-US" altLang="ko-KR" sz="600" b="0" dirty="0">
                          <a:effectLst/>
                        </a:rPr>
                        <a:t>- </a:t>
                      </a:r>
                      <a:r>
                        <a:rPr lang="ko-KR" altLang="en-US" sz="600" b="0" dirty="0">
                          <a:effectLst/>
                        </a:rPr>
                        <a:t>필기 </a:t>
                      </a:r>
                      <a:r>
                        <a:rPr lang="en-US" altLang="ko-KR" sz="600" b="0" dirty="0">
                          <a:effectLst/>
                        </a:rPr>
                        <a:t>: 100</a:t>
                      </a:r>
                      <a:r>
                        <a:rPr lang="ko-KR" altLang="en-US" sz="600" b="0" dirty="0">
                          <a:effectLst/>
                        </a:rPr>
                        <a:t>점을 만점으로 하여 과목당 </a:t>
                      </a:r>
                      <a:r>
                        <a:rPr lang="en-US" altLang="ko-KR" sz="600" b="0" dirty="0">
                          <a:effectLst/>
                        </a:rPr>
                        <a:t>40</a:t>
                      </a:r>
                      <a:r>
                        <a:rPr lang="ko-KR" altLang="en-US" sz="600" b="0" dirty="0">
                          <a:effectLst/>
                        </a:rPr>
                        <a:t>점 이상</a:t>
                      </a:r>
                      <a:r>
                        <a:rPr lang="en-US" altLang="ko-KR" sz="600" b="0" dirty="0">
                          <a:effectLst/>
                        </a:rPr>
                        <a:t>, </a:t>
                      </a:r>
                      <a:r>
                        <a:rPr lang="ko-KR" altLang="en-US" sz="600" b="0" dirty="0">
                          <a:effectLst/>
                        </a:rPr>
                        <a:t>전과목 평균 </a:t>
                      </a:r>
                      <a:r>
                        <a:rPr lang="en-US" altLang="ko-KR" sz="600" b="0" dirty="0">
                          <a:effectLst/>
                        </a:rPr>
                        <a:t>60</a:t>
                      </a:r>
                      <a:r>
                        <a:rPr lang="ko-KR" altLang="en-US" sz="600" b="0" dirty="0">
                          <a:effectLst/>
                        </a:rPr>
                        <a:t>점 이상</a:t>
                      </a:r>
                      <a:r>
                        <a:rPr lang="en-US" altLang="ko-KR" sz="600" b="0" dirty="0">
                          <a:effectLst/>
                        </a:rPr>
                        <a:t>. – </a:t>
                      </a:r>
                      <a:r>
                        <a:rPr lang="ko-KR" altLang="en-US" sz="600" b="0" dirty="0">
                          <a:effectLst/>
                        </a:rPr>
                        <a:t>실기 </a:t>
                      </a:r>
                      <a:r>
                        <a:rPr lang="en-US" altLang="ko-KR" sz="600" b="0" dirty="0">
                          <a:effectLst/>
                        </a:rPr>
                        <a:t>: 100</a:t>
                      </a:r>
                      <a:r>
                        <a:rPr lang="ko-KR" altLang="en-US" sz="600" b="0" dirty="0">
                          <a:effectLst/>
                        </a:rPr>
                        <a:t>점을 만점으로 하여 </a:t>
                      </a:r>
                      <a:r>
                        <a:rPr lang="en-US" altLang="ko-KR" sz="600" b="0" dirty="0">
                          <a:effectLst/>
                        </a:rPr>
                        <a:t>60</a:t>
                      </a:r>
                      <a:r>
                        <a:rPr lang="ko-KR" altLang="en-US" sz="600" b="0" dirty="0">
                          <a:effectLst/>
                        </a:rPr>
                        <a:t>점 이상</a:t>
                      </a:r>
                      <a:r>
                        <a:rPr lang="en-US" altLang="ko-KR" sz="600" b="0" dirty="0">
                          <a:effectLst/>
                        </a:rPr>
                        <a:t>.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effectLst/>
                        </a:rPr>
                        <a:t>실내디자인 전공</a:t>
                      </a:r>
                      <a:r>
                        <a:rPr lang="en-US" altLang="ko-KR" sz="600" b="0" dirty="0">
                          <a:effectLst/>
                        </a:rPr>
                        <a:t>, </a:t>
                      </a:r>
                      <a:r>
                        <a:rPr lang="ko-KR" altLang="en-US" sz="600" b="0" dirty="0">
                          <a:effectLst/>
                        </a:rPr>
                        <a:t>건축공학 전공</a:t>
                      </a:r>
                    </a:p>
                  </a:txBody>
                  <a:tcPr marL="16232" marR="6493" marT="19478" marB="649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64677"/>
              </p:ext>
            </p:extLst>
          </p:nvPr>
        </p:nvGraphicFramePr>
        <p:xfrm>
          <a:off x="1055686" y="2752441"/>
          <a:ext cx="5602663" cy="609600"/>
        </p:xfrm>
        <a:graphic>
          <a:graphicData uri="http://schemas.openxmlformats.org/drawingml/2006/table">
            <a:tbl>
              <a:tblPr/>
              <a:tblGrid>
                <a:gridCol w="4908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내용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인정학점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전공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effectLst/>
                        </a:rPr>
                        <a:t>일선</a:t>
                      </a:r>
                    </a:p>
                  </a:txBody>
                  <a:tcPr marL="47625" marR="47625" marT="76200" marB="76200" anchor="ctr">
                    <a:lnL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055687" y="3449364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lang="ko-KR" altLang="en-US" sz="1000" dirty="0">
                <a:ea typeface="함초롬돋움" panose="02030504000101010101" pitchFamily="18" charset="-127"/>
              </a:rPr>
              <a:t>전공 학점인정과목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055687" y="5282128"/>
            <a:ext cx="16999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i="0" u="none" strike="noStrike" cap="none" normalizeH="0" baseline="0" dirty="0" smtClean="0">
                <a:ln>
                  <a:noFill/>
                </a:ln>
                <a:effectLst/>
                <a:ea typeface="함초롬돋움" panose="02030504000101010101" pitchFamily="18" charset="-127"/>
              </a:rPr>
              <a:t>☞ </a:t>
            </a:r>
            <a:r>
              <a:rPr lang="ko-KR" altLang="en-US" sz="1000" dirty="0">
                <a:ea typeface="함초롬돋움" panose="02030504000101010101" pitchFamily="18" charset="-127"/>
              </a:rPr>
              <a:t>일반선택 학점인정 과목</a:t>
            </a:r>
            <a:endParaRPr kumimoji="0" lang="ko-KR" altLang="en-US" sz="60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239926"/>
              </p:ext>
            </p:extLst>
          </p:nvPr>
        </p:nvGraphicFramePr>
        <p:xfrm>
          <a:off x="1092657" y="5574228"/>
          <a:ext cx="5568493" cy="3699003"/>
        </p:xfrm>
        <a:graphic>
          <a:graphicData uri="http://schemas.openxmlformats.org/drawingml/2006/table">
            <a:tbl>
              <a:tblPr/>
              <a:tblGrid>
                <a:gridCol w="1183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effectLst/>
                        </a:rPr>
                        <a:t>자격증명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컬러리스트 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20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6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dirty="0">
                          <a:effectLst/>
                        </a:rPr>
                        <a:t>- </a:t>
                      </a:r>
                      <a:r>
                        <a:rPr lang="ko-KR" altLang="en-US" sz="600" b="0" dirty="0">
                          <a:effectLst/>
                        </a:rPr>
                        <a:t>필기 </a:t>
                      </a:r>
                      <a:r>
                        <a:rPr lang="en-US" altLang="ko-KR" sz="600" b="0" dirty="0">
                          <a:effectLst/>
                        </a:rPr>
                        <a:t>1. </a:t>
                      </a:r>
                      <a:r>
                        <a:rPr lang="ko-KR" altLang="en-US" sz="600" b="0" dirty="0">
                          <a:effectLst/>
                        </a:rPr>
                        <a:t>색채심리</a:t>
                      </a:r>
                      <a:r>
                        <a:rPr lang="en-US" altLang="ko-KR" sz="600" b="0" dirty="0">
                          <a:effectLst/>
                        </a:rPr>
                        <a:t>.</a:t>
                      </a:r>
                      <a:r>
                        <a:rPr lang="ko-KR" altLang="en-US" sz="600" b="0" dirty="0">
                          <a:effectLst/>
                        </a:rPr>
                        <a:t>마케팅 </a:t>
                      </a:r>
                      <a:r>
                        <a:rPr lang="en-US" altLang="ko-KR" sz="600" b="0" dirty="0">
                          <a:effectLst/>
                        </a:rPr>
                        <a:t>2. </a:t>
                      </a:r>
                      <a:r>
                        <a:rPr lang="ko-KR" altLang="en-US" sz="600" b="0" dirty="0">
                          <a:effectLst/>
                        </a:rPr>
                        <a:t>색채디자인 </a:t>
                      </a:r>
                      <a:r>
                        <a:rPr lang="en-US" altLang="ko-KR" sz="600" b="0" dirty="0">
                          <a:effectLst/>
                        </a:rPr>
                        <a:t>3. </a:t>
                      </a:r>
                      <a:r>
                        <a:rPr lang="ko-KR" altLang="en-US" sz="600" b="0" dirty="0">
                          <a:effectLst/>
                        </a:rPr>
                        <a:t>색채관리 </a:t>
                      </a:r>
                      <a:r>
                        <a:rPr lang="en-US" altLang="ko-KR" sz="600" b="0" dirty="0">
                          <a:effectLst/>
                        </a:rPr>
                        <a:t>4. </a:t>
                      </a:r>
                      <a:r>
                        <a:rPr lang="ko-KR" altLang="en-US" sz="600" b="0" dirty="0">
                          <a:effectLst/>
                        </a:rPr>
                        <a:t>색채지각론 </a:t>
                      </a:r>
                      <a:r>
                        <a:rPr lang="en-US" altLang="ko-KR" sz="600" b="0" dirty="0">
                          <a:effectLst/>
                        </a:rPr>
                        <a:t>5. </a:t>
                      </a:r>
                      <a:r>
                        <a:rPr lang="ko-KR" altLang="en-US" sz="600" b="0" dirty="0">
                          <a:effectLst/>
                        </a:rPr>
                        <a:t>색채체계론</a:t>
                      </a:r>
                      <a:r>
                        <a:rPr lang="en-US" altLang="ko-KR" sz="600" b="0" dirty="0">
                          <a:effectLst/>
                        </a:rPr>
                        <a:t>- </a:t>
                      </a:r>
                      <a:r>
                        <a:rPr lang="ko-KR" altLang="en-US" sz="600" b="0" dirty="0">
                          <a:effectLst/>
                        </a:rPr>
                        <a:t>실기 </a:t>
                      </a:r>
                      <a:r>
                        <a:rPr lang="en-US" altLang="ko-KR" sz="600" b="0" dirty="0">
                          <a:effectLst/>
                        </a:rPr>
                        <a:t>: </a:t>
                      </a:r>
                      <a:r>
                        <a:rPr lang="ko-KR" altLang="en-US" sz="600" b="0" dirty="0">
                          <a:effectLst/>
                        </a:rPr>
                        <a:t>색채계획 실무검정방법 </a:t>
                      </a:r>
                      <a:r>
                        <a:rPr lang="en-US" altLang="ko-KR" sz="600" b="0" dirty="0">
                          <a:effectLst/>
                        </a:rPr>
                        <a:t>- </a:t>
                      </a:r>
                      <a:r>
                        <a:rPr lang="ko-KR" altLang="en-US" sz="600" b="0" dirty="0">
                          <a:effectLst/>
                        </a:rPr>
                        <a:t>필기 </a:t>
                      </a:r>
                      <a:r>
                        <a:rPr lang="en-US" altLang="ko-KR" sz="600" b="0" dirty="0">
                          <a:effectLst/>
                        </a:rPr>
                        <a:t>: </a:t>
                      </a:r>
                      <a:r>
                        <a:rPr lang="ko-KR" altLang="en-US" sz="600" b="0" dirty="0">
                          <a:effectLst/>
                        </a:rPr>
                        <a:t>객관식 </a:t>
                      </a:r>
                      <a:r>
                        <a:rPr lang="en-US" altLang="ko-KR" sz="600" b="0" dirty="0">
                          <a:effectLst/>
                        </a:rPr>
                        <a:t>4</a:t>
                      </a:r>
                      <a:r>
                        <a:rPr lang="ko-KR" altLang="en-US" sz="600" b="0" dirty="0">
                          <a:effectLst/>
                        </a:rPr>
                        <a:t>지 </a:t>
                      </a:r>
                      <a:r>
                        <a:rPr lang="ko-KR" altLang="en-US" sz="600" b="0" dirty="0" err="1">
                          <a:effectLst/>
                        </a:rPr>
                        <a:t>택일형</a:t>
                      </a:r>
                      <a:r>
                        <a:rPr lang="ko-KR" altLang="en-US" sz="600" b="0" dirty="0">
                          <a:effectLst/>
                        </a:rPr>
                        <a:t> 과목당 </a:t>
                      </a:r>
                      <a:r>
                        <a:rPr lang="en-US" altLang="ko-KR" sz="600" b="0" dirty="0">
                          <a:effectLst/>
                        </a:rPr>
                        <a:t>20</a:t>
                      </a:r>
                      <a:r>
                        <a:rPr lang="ko-KR" altLang="en-US" sz="600" b="0" dirty="0">
                          <a:effectLst/>
                        </a:rPr>
                        <a:t>문항</a:t>
                      </a:r>
                      <a:r>
                        <a:rPr lang="en-US" altLang="ko-KR" sz="600" b="0" dirty="0">
                          <a:effectLst/>
                        </a:rPr>
                        <a:t>(</a:t>
                      </a:r>
                      <a:r>
                        <a:rPr lang="ko-KR" altLang="en-US" sz="600" b="0" dirty="0">
                          <a:effectLst/>
                        </a:rPr>
                        <a:t>과목당 </a:t>
                      </a:r>
                      <a:r>
                        <a:rPr lang="en-US" altLang="ko-KR" sz="600" b="0" dirty="0">
                          <a:effectLst/>
                        </a:rPr>
                        <a:t>30</a:t>
                      </a:r>
                      <a:r>
                        <a:rPr lang="ko-KR" altLang="en-US" sz="600" b="0" dirty="0">
                          <a:effectLst/>
                        </a:rPr>
                        <a:t>분</a:t>
                      </a:r>
                      <a:r>
                        <a:rPr lang="en-US" altLang="ko-KR" sz="600" b="0" dirty="0">
                          <a:effectLst/>
                        </a:rPr>
                        <a:t>) – </a:t>
                      </a:r>
                      <a:r>
                        <a:rPr lang="ko-KR" altLang="en-US" sz="600" b="0" dirty="0">
                          <a:effectLst/>
                        </a:rPr>
                        <a:t>실기 </a:t>
                      </a:r>
                      <a:r>
                        <a:rPr lang="en-US" altLang="ko-KR" sz="600" b="0" dirty="0">
                          <a:effectLst/>
                        </a:rPr>
                        <a:t>: </a:t>
                      </a:r>
                      <a:r>
                        <a:rPr lang="ko-KR" altLang="en-US" sz="600" b="0" dirty="0" err="1">
                          <a:effectLst/>
                        </a:rPr>
                        <a:t>작업형</a:t>
                      </a:r>
                      <a:r>
                        <a:rPr lang="en-US" altLang="ko-KR" sz="600" b="0" dirty="0">
                          <a:effectLst/>
                        </a:rPr>
                        <a:t>(6</a:t>
                      </a:r>
                      <a:r>
                        <a:rPr lang="ko-KR" altLang="en-US" sz="600" b="0" dirty="0">
                          <a:effectLst/>
                        </a:rPr>
                        <a:t>시간 정도</a:t>
                      </a:r>
                      <a:r>
                        <a:rPr lang="en-US" altLang="ko-KR" sz="600" b="0" dirty="0">
                          <a:effectLst/>
                        </a:rPr>
                        <a:t>)</a:t>
                      </a:r>
                      <a:r>
                        <a:rPr lang="ko-KR" altLang="en-US" sz="600" b="0" dirty="0">
                          <a:effectLst/>
                        </a:rPr>
                        <a:t>합격기준 </a:t>
                      </a:r>
                      <a:r>
                        <a:rPr lang="en-US" altLang="ko-KR" sz="600" b="0" dirty="0">
                          <a:effectLst/>
                        </a:rPr>
                        <a:t>– </a:t>
                      </a:r>
                      <a:r>
                        <a:rPr lang="ko-KR" altLang="en-US" sz="600" b="0" dirty="0">
                          <a:effectLst/>
                        </a:rPr>
                        <a:t>필기 </a:t>
                      </a:r>
                      <a:r>
                        <a:rPr lang="en-US" altLang="ko-KR" sz="600" b="0" dirty="0">
                          <a:effectLst/>
                        </a:rPr>
                        <a:t>: 100</a:t>
                      </a:r>
                      <a:r>
                        <a:rPr lang="ko-KR" altLang="en-US" sz="600" b="0" dirty="0">
                          <a:effectLst/>
                        </a:rPr>
                        <a:t>점 만점 </a:t>
                      </a:r>
                      <a:r>
                        <a:rPr lang="en-US" altLang="ko-KR" sz="600" b="0" dirty="0">
                          <a:effectLst/>
                        </a:rPr>
                        <a:t>40</a:t>
                      </a:r>
                      <a:r>
                        <a:rPr lang="ko-KR" altLang="en-US" sz="600" b="0" dirty="0">
                          <a:effectLst/>
                        </a:rPr>
                        <a:t>점 이상</a:t>
                      </a:r>
                      <a:r>
                        <a:rPr lang="en-US" altLang="ko-KR" sz="600" b="0" dirty="0">
                          <a:effectLst/>
                        </a:rPr>
                        <a:t>, </a:t>
                      </a:r>
                      <a:r>
                        <a:rPr lang="ko-KR" altLang="en-US" sz="600" b="0" dirty="0">
                          <a:effectLst/>
                        </a:rPr>
                        <a:t>전과목 평균 </a:t>
                      </a:r>
                      <a:r>
                        <a:rPr lang="en-US" altLang="ko-KR" sz="600" b="0" dirty="0">
                          <a:effectLst/>
                        </a:rPr>
                        <a:t>60</a:t>
                      </a:r>
                      <a:r>
                        <a:rPr lang="ko-KR" altLang="en-US" sz="600" b="0" dirty="0">
                          <a:effectLst/>
                        </a:rPr>
                        <a:t>점 이상 </a:t>
                      </a:r>
                      <a:r>
                        <a:rPr lang="en-US" altLang="ko-KR" sz="600" b="0" dirty="0">
                          <a:effectLst/>
                        </a:rPr>
                        <a:t>– </a:t>
                      </a:r>
                      <a:r>
                        <a:rPr lang="ko-KR" altLang="en-US" sz="600" b="0" dirty="0">
                          <a:effectLst/>
                        </a:rPr>
                        <a:t>실기 </a:t>
                      </a:r>
                      <a:r>
                        <a:rPr lang="en-US" altLang="ko-KR" sz="600" b="0" dirty="0">
                          <a:effectLst/>
                        </a:rPr>
                        <a:t>: 100</a:t>
                      </a:r>
                      <a:r>
                        <a:rPr lang="ko-KR" altLang="en-US" sz="600" b="0" dirty="0">
                          <a:effectLst/>
                        </a:rPr>
                        <a:t>점 만점 </a:t>
                      </a:r>
                      <a:r>
                        <a:rPr lang="en-US" altLang="ko-KR" sz="600" b="0" dirty="0">
                          <a:effectLst/>
                        </a:rPr>
                        <a:t>60</a:t>
                      </a:r>
                      <a:r>
                        <a:rPr lang="ko-KR" altLang="en-US" sz="600" b="0" dirty="0">
                          <a:effectLst/>
                        </a:rPr>
                        <a:t>점 이상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시각디자인 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20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시각디자인론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사진 및 인쇄제판론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색채학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광고학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조형심리학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시각디자인학 전공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게임그래픽 전문가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20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01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게임제작개론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게임그래픽디자인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게임그래픽제작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그래픽 디자인론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401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시각디자인학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게임프로그래밍학 전공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시각디자인 산업기사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16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401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인쇄 및 사진기법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시각디자인론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시각디자인 실무이론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색채학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시각디자인학 전공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컬러리스트 산업기사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16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한국산업인력공단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833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- </a:t>
                      </a:r>
                      <a:r>
                        <a:rPr lang="ko-KR" altLang="en-US" sz="600" b="0">
                          <a:effectLst/>
                        </a:rPr>
                        <a:t>필기</a:t>
                      </a:r>
                      <a:r>
                        <a:rPr lang="en-US" altLang="ko-KR" sz="600" b="0">
                          <a:effectLst/>
                        </a:rPr>
                        <a:t>: 1. </a:t>
                      </a:r>
                      <a:r>
                        <a:rPr lang="ko-KR" altLang="en-US" sz="600" b="0">
                          <a:effectLst/>
                        </a:rPr>
                        <a:t>색채심리 </a:t>
                      </a:r>
                      <a:r>
                        <a:rPr lang="en-US" altLang="ko-KR" sz="600" b="0">
                          <a:effectLst/>
                        </a:rPr>
                        <a:t>2. </a:t>
                      </a:r>
                      <a:r>
                        <a:rPr lang="ko-KR" altLang="en-US" sz="600" b="0">
                          <a:effectLst/>
                        </a:rPr>
                        <a:t>색채디자인 </a:t>
                      </a:r>
                      <a:r>
                        <a:rPr lang="en-US" altLang="ko-KR" sz="600" b="0">
                          <a:effectLst/>
                        </a:rPr>
                        <a:t>3. </a:t>
                      </a:r>
                      <a:r>
                        <a:rPr lang="ko-KR" altLang="en-US" sz="600" b="0">
                          <a:effectLst/>
                        </a:rPr>
                        <a:t>색채관리 </a:t>
                      </a:r>
                      <a:r>
                        <a:rPr lang="en-US" altLang="ko-KR" sz="600" b="0">
                          <a:effectLst/>
                        </a:rPr>
                        <a:t>4. </a:t>
                      </a:r>
                      <a:r>
                        <a:rPr lang="ko-KR" altLang="en-US" sz="600" b="0">
                          <a:effectLst/>
                        </a:rPr>
                        <a:t>색채지각의 이해 </a:t>
                      </a:r>
                      <a:r>
                        <a:rPr lang="en-US" altLang="ko-KR" sz="600" b="0">
                          <a:effectLst/>
                        </a:rPr>
                        <a:t>5. </a:t>
                      </a:r>
                      <a:r>
                        <a:rPr lang="ko-KR" altLang="en-US" sz="600" b="0">
                          <a:effectLst/>
                        </a:rPr>
                        <a:t>색채체계의 이해</a:t>
                      </a:r>
                      <a:r>
                        <a:rPr lang="en-US" altLang="ko-KR" sz="600" b="0">
                          <a:effectLst/>
                        </a:rPr>
                        <a:t>- </a:t>
                      </a:r>
                      <a:r>
                        <a:rPr lang="ko-KR" altLang="en-US" sz="600" b="0">
                          <a:effectLst/>
                        </a:rPr>
                        <a:t>실기 </a:t>
                      </a:r>
                      <a:r>
                        <a:rPr lang="en-US" altLang="ko-KR" sz="600" b="0">
                          <a:effectLst/>
                        </a:rPr>
                        <a:t>: </a:t>
                      </a:r>
                      <a:r>
                        <a:rPr lang="ko-KR" altLang="en-US" sz="600" b="0">
                          <a:effectLst/>
                        </a:rPr>
                        <a:t>색채계획 실무검정방법 </a:t>
                      </a:r>
                      <a:r>
                        <a:rPr lang="en-US" altLang="ko-KR" sz="600" b="0">
                          <a:effectLst/>
                        </a:rPr>
                        <a:t>– </a:t>
                      </a:r>
                      <a:r>
                        <a:rPr lang="ko-KR" altLang="en-US" sz="600" b="0">
                          <a:effectLst/>
                        </a:rPr>
                        <a:t>필기 </a:t>
                      </a:r>
                      <a:r>
                        <a:rPr lang="en-US" altLang="ko-KR" sz="600" b="0">
                          <a:effectLst/>
                        </a:rPr>
                        <a:t>: </a:t>
                      </a:r>
                      <a:r>
                        <a:rPr lang="ko-KR" altLang="en-US" sz="600" b="0">
                          <a:effectLst/>
                        </a:rPr>
                        <a:t>객관식 </a:t>
                      </a:r>
                      <a:r>
                        <a:rPr lang="en-US" altLang="ko-KR" sz="600" b="0">
                          <a:effectLst/>
                        </a:rPr>
                        <a:t>4</a:t>
                      </a:r>
                      <a:r>
                        <a:rPr lang="ko-KR" altLang="en-US" sz="600" b="0">
                          <a:effectLst/>
                        </a:rPr>
                        <a:t>지 택일형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과목당 </a:t>
                      </a:r>
                      <a:r>
                        <a:rPr lang="en-US" altLang="ko-KR" sz="600" b="0">
                          <a:effectLst/>
                        </a:rPr>
                        <a:t>20</a:t>
                      </a:r>
                      <a:r>
                        <a:rPr lang="ko-KR" altLang="en-US" sz="600" b="0">
                          <a:effectLst/>
                        </a:rPr>
                        <a:t>문항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과목당 </a:t>
                      </a:r>
                      <a:r>
                        <a:rPr lang="en-US" altLang="ko-KR" sz="600" b="0">
                          <a:effectLst/>
                        </a:rPr>
                        <a:t>30</a:t>
                      </a:r>
                      <a:r>
                        <a:rPr lang="ko-KR" altLang="en-US" sz="600" b="0">
                          <a:effectLst/>
                        </a:rPr>
                        <a:t>분</a:t>
                      </a:r>
                      <a:r>
                        <a:rPr lang="en-US" altLang="ko-KR" sz="600" b="0">
                          <a:effectLst/>
                        </a:rPr>
                        <a:t>) – </a:t>
                      </a:r>
                      <a:r>
                        <a:rPr lang="ko-KR" altLang="en-US" sz="600" b="0">
                          <a:effectLst/>
                        </a:rPr>
                        <a:t>실기 </a:t>
                      </a:r>
                      <a:r>
                        <a:rPr lang="en-US" altLang="ko-KR" sz="600" b="0">
                          <a:effectLst/>
                        </a:rPr>
                        <a:t>: </a:t>
                      </a:r>
                      <a:r>
                        <a:rPr lang="ko-KR" altLang="en-US" sz="600" b="0">
                          <a:effectLst/>
                        </a:rPr>
                        <a:t>작업형</a:t>
                      </a:r>
                      <a:r>
                        <a:rPr lang="en-US" altLang="ko-KR" sz="600" b="0">
                          <a:effectLst/>
                        </a:rPr>
                        <a:t>(5</a:t>
                      </a:r>
                      <a:r>
                        <a:rPr lang="ko-KR" altLang="en-US" sz="600" b="0">
                          <a:effectLst/>
                        </a:rPr>
                        <a:t>시간 정도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  <a:r>
                        <a:rPr lang="ko-KR" altLang="en-US" sz="600" b="0">
                          <a:effectLst/>
                        </a:rPr>
                        <a:t>합격기준 </a:t>
                      </a:r>
                      <a:r>
                        <a:rPr lang="en-US" altLang="ko-KR" sz="600" b="0">
                          <a:effectLst/>
                        </a:rPr>
                        <a:t>– </a:t>
                      </a:r>
                      <a:r>
                        <a:rPr lang="ko-KR" altLang="en-US" sz="600" b="0">
                          <a:effectLst/>
                        </a:rPr>
                        <a:t>필기 </a:t>
                      </a:r>
                      <a:r>
                        <a:rPr lang="en-US" altLang="ko-KR" sz="600" b="0">
                          <a:effectLst/>
                        </a:rPr>
                        <a:t>: 100</a:t>
                      </a:r>
                      <a:r>
                        <a:rPr lang="ko-KR" altLang="en-US" sz="600" b="0">
                          <a:effectLst/>
                        </a:rPr>
                        <a:t>점을 만점으로 하여 과목당 </a:t>
                      </a:r>
                      <a:r>
                        <a:rPr lang="en-US" altLang="ko-KR" sz="600" b="0">
                          <a:effectLst/>
                        </a:rPr>
                        <a:t>40</a:t>
                      </a:r>
                      <a:r>
                        <a:rPr lang="ko-KR" altLang="en-US" sz="600" b="0">
                          <a:effectLst/>
                        </a:rPr>
                        <a:t>점 이상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전과목 평균 </a:t>
                      </a:r>
                      <a:r>
                        <a:rPr lang="en-US" altLang="ko-KR" sz="600" b="0">
                          <a:effectLst/>
                        </a:rPr>
                        <a:t>60</a:t>
                      </a:r>
                      <a:r>
                        <a:rPr lang="ko-KR" altLang="en-US" sz="600" b="0">
                          <a:effectLst/>
                        </a:rPr>
                        <a:t>점 이상</a:t>
                      </a:r>
                      <a:r>
                        <a:rPr lang="en-US" altLang="ko-KR" sz="600" b="0">
                          <a:effectLst/>
                        </a:rPr>
                        <a:t>. – </a:t>
                      </a:r>
                      <a:r>
                        <a:rPr lang="ko-KR" altLang="en-US" sz="600" b="0">
                          <a:effectLst/>
                        </a:rPr>
                        <a:t>실기 </a:t>
                      </a:r>
                      <a:r>
                        <a:rPr lang="en-US" altLang="ko-KR" sz="600" b="0">
                          <a:effectLst/>
                        </a:rPr>
                        <a:t>: 100</a:t>
                      </a:r>
                      <a:r>
                        <a:rPr lang="ko-KR" altLang="en-US" sz="600" b="0">
                          <a:effectLst/>
                        </a:rPr>
                        <a:t>점을 만점으로 하여 </a:t>
                      </a:r>
                      <a:r>
                        <a:rPr lang="en-US" altLang="ko-KR" sz="600" b="0">
                          <a:effectLst/>
                        </a:rPr>
                        <a:t>60</a:t>
                      </a:r>
                      <a:r>
                        <a:rPr lang="ko-KR" altLang="en-US" sz="600" b="0">
                          <a:effectLst/>
                        </a:rPr>
                        <a:t>점 이상</a:t>
                      </a:r>
                      <a:r>
                        <a:rPr lang="en-US" altLang="ko-KR" sz="600" b="0">
                          <a:effectLst/>
                        </a:rPr>
                        <a:t>.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컴퓨터활용능력 </a:t>
                      </a:r>
                      <a:r>
                        <a:rPr lang="en-US" altLang="ko-KR" sz="600" b="1">
                          <a:effectLst/>
                        </a:rPr>
                        <a:t>1</a:t>
                      </a:r>
                      <a:r>
                        <a:rPr lang="ko-KR" altLang="en-US" sz="600" b="1">
                          <a:effectLst/>
                        </a:rPr>
                        <a:t>급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14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대한상공회의소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컴퓨터 일반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스프레드시트 일반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데이터베이스 일반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6401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전자계산학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컴퓨터공학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정보통신공학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컴퓨터활용능력 </a:t>
                      </a:r>
                      <a:r>
                        <a:rPr lang="en-US" altLang="ko-KR" sz="600" b="1">
                          <a:effectLst/>
                        </a:rPr>
                        <a:t>2</a:t>
                      </a:r>
                      <a:r>
                        <a:rPr lang="ko-KR" altLang="en-US" sz="600" b="1">
                          <a:effectLst/>
                        </a:rPr>
                        <a:t>급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6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대한상공회의소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컴퓨터 일반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스프레드시트 일반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6401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전자계산학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컴퓨터공학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정보통신공학 전공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멀티미디어학 전공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자격증명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1">
                          <a:effectLst/>
                        </a:rPr>
                        <a:t>워드프로세서 </a:t>
                      </a:r>
                      <a:r>
                        <a:rPr lang="en-US" altLang="ko-KR" sz="600" b="1">
                          <a:effectLst/>
                        </a:rPr>
                        <a:t>1</a:t>
                      </a:r>
                      <a:r>
                        <a:rPr lang="ko-KR" altLang="en-US" sz="600" b="1">
                          <a:effectLst/>
                        </a:rPr>
                        <a:t>급</a:t>
                      </a:r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effectLst/>
                        </a:rPr>
                        <a:t>4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b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발급기관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대한상공회의소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endParaRPr lang="ko-KR" altLang="en-US" sz="600" b="0" dirty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시험과목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effectLst/>
                        </a:rPr>
                        <a:t>PC</a:t>
                      </a:r>
                      <a:r>
                        <a:rPr lang="ko-KR" altLang="en-US" sz="600" b="0">
                          <a:effectLst/>
                        </a:rPr>
                        <a:t>운영체제</a:t>
                      </a:r>
                      <a:r>
                        <a:rPr lang="en-US" altLang="ko-KR" sz="600" b="0">
                          <a:effectLst/>
                        </a:rPr>
                        <a:t>, </a:t>
                      </a:r>
                      <a:r>
                        <a:rPr lang="ko-KR" altLang="en-US" sz="600" b="0">
                          <a:effectLst/>
                        </a:rPr>
                        <a:t>워드프로세싱 용어 및 기능</a:t>
                      </a:r>
                      <a:r>
                        <a:rPr lang="en-US" altLang="ko-KR" sz="600" b="0">
                          <a:effectLst/>
                        </a:rPr>
                        <a:t>, PC</a:t>
                      </a:r>
                      <a:r>
                        <a:rPr lang="ko-KR" altLang="en-US" sz="600" b="0">
                          <a:effectLst/>
                        </a:rPr>
                        <a:t>기본상식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5522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effectLst/>
                        </a:rPr>
                        <a:t>관련전공</a:t>
                      </a:r>
                      <a:r>
                        <a:rPr lang="en-US" altLang="ko-KR" sz="600" b="0">
                          <a:effectLst/>
                        </a:rPr>
                        <a:t>(</a:t>
                      </a:r>
                      <a:r>
                        <a:rPr lang="ko-KR" altLang="en-US" sz="600" b="0">
                          <a:effectLst/>
                        </a:rPr>
                        <a:t>학사</a:t>
                      </a:r>
                      <a:r>
                        <a:rPr lang="en-US" altLang="ko-KR" sz="600" b="0">
                          <a:effectLst/>
                        </a:rPr>
                        <a:t>)</a:t>
                      </a: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dirty="0">
                        <a:effectLst/>
                      </a:endParaRPr>
                    </a:p>
                  </a:txBody>
                  <a:tcPr marL="5988" marR="2395" marT="7185" marB="23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직사각형 20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11003"/>
              </p:ext>
            </p:extLst>
          </p:nvPr>
        </p:nvGraphicFramePr>
        <p:xfrm>
          <a:off x="1086513" y="1781297"/>
          <a:ext cx="5632712" cy="342519"/>
        </p:xfrm>
        <a:graphic>
          <a:graphicData uri="http://schemas.openxmlformats.org/drawingml/2006/table">
            <a:tbl>
              <a:tblPr/>
              <a:tblGrid>
                <a:gridCol w="112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취업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 과정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교과목 개요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자격증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639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1882250"/>
            <a:ext cx="906462" cy="382588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9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11126" y="2264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538" y="120597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en-US" altLang="ko-KR" sz="10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Day)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645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11126" y="3026838"/>
            <a:ext cx="906462" cy="78694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82102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수업동영상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4202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4583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1055688" y="2284803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55688" y="2531024"/>
            <a:ext cx="56026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- </a:t>
            </a:r>
            <a:r>
              <a:rPr lang="ko-KR" altLang="en-US" sz="1000" dirty="0"/>
              <a:t>헤어</a:t>
            </a:r>
            <a:r>
              <a:rPr lang="en-US" altLang="ko-KR" sz="1000" dirty="0"/>
              <a:t>/</a:t>
            </a:r>
            <a:r>
              <a:rPr lang="ko-KR" altLang="en-US" sz="1000" dirty="0"/>
              <a:t>메이크업</a:t>
            </a:r>
            <a:r>
              <a:rPr lang="en-US" altLang="ko-KR" sz="1000" dirty="0"/>
              <a:t>/</a:t>
            </a:r>
            <a:r>
              <a:rPr lang="ko-KR" altLang="en-US" sz="1000" dirty="0"/>
              <a:t>피부</a:t>
            </a:r>
            <a:r>
              <a:rPr lang="en-US" altLang="ko-KR" sz="1000" dirty="0"/>
              <a:t>/</a:t>
            </a:r>
            <a:r>
              <a:rPr lang="ko-KR" altLang="en-US" sz="1000" dirty="0"/>
              <a:t>네일</a:t>
            </a:r>
            <a:r>
              <a:rPr lang="en-US" altLang="ko-KR" sz="1000" dirty="0"/>
              <a:t>/</a:t>
            </a:r>
            <a:r>
              <a:rPr lang="ko-KR" altLang="en-US" sz="1000" dirty="0"/>
              <a:t>스킨아트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웨딩</a:t>
            </a:r>
            <a:r>
              <a:rPr lang="en-US" altLang="ko-KR" sz="1000" dirty="0"/>
              <a:t>/</a:t>
            </a:r>
            <a:r>
              <a:rPr lang="ko-KR" altLang="en-US" sz="1000" dirty="0"/>
              <a:t>모발두피관리 디자이너 및 창업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피부과</a:t>
            </a:r>
            <a:r>
              <a:rPr lang="en-US" altLang="ko-KR" sz="1000" dirty="0"/>
              <a:t>/</a:t>
            </a:r>
            <a:r>
              <a:rPr lang="ko-KR" altLang="en-US" sz="1000" dirty="0"/>
              <a:t>성형외과</a:t>
            </a:r>
            <a:r>
              <a:rPr lang="en-US" altLang="ko-KR" sz="1000" dirty="0"/>
              <a:t>/</a:t>
            </a:r>
            <a:r>
              <a:rPr lang="ko-KR" altLang="en-US" sz="1000" dirty="0"/>
              <a:t>일반병원 </a:t>
            </a:r>
            <a:r>
              <a:rPr lang="ko-KR" altLang="en-US" sz="1000" dirty="0" err="1"/>
              <a:t>뷰티코디</a:t>
            </a:r>
            <a:r>
              <a:rPr lang="en-US" altLang="ko-KR" sz="1000" dirty="0"/>
              <a:t>/</a:t>
            </a:r>
            <a:r>
              <a:rPr lang="ko-KR" altLang="en-US" sz="1000" dirty="0"/>
              <a:t>모발두피관리병원 매니저 및 코디네이터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마네킨</a:t>
            </a:r>
            <a:r>
              <a:rPr lang="ko-KR" altLang="en-US" sz="1000" dirty="0"/>
              <a:t> 디자이너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에디터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텔레마케터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소자본 미용관련 </a:t>
            </a:r>
            <a:r>
              <a:rPr lang="en-US" altLang="ko-KR" sz="1000" dirty="0"/>
              <a:t>On/off Line </a:t>
            </a:r>
            <a:r>
              <a:rPr lang="ko-KR" altLang="en-US" sz="1000" dirty="0"/>
              <a:t>창업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모발 및 두피 관리 전문가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스타일리스트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학원 강사 및 교육 전문가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선생님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방과 후 지도교사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대학교 평생교육원 강사 및 교수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대학교 강사 및 교수</a:t>
            </a:r>
            <a:br>
              <a:rPr lang="ko-KR" altLang="en-US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미용관련 산업체 입사</a:t>
            </a:r>
            <a:endParaRPr lang="en-US" altLang="ko-KR" sz="1000" dirty="0">
              <a:effectLst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055688" y="4593126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자격증정보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55688" y="4839347"/>
            <a:ext cx="560266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헤어</a:t>
            </a:r>
            <a:r>
              <a:rPr lang="en-US" altLang="ko-KR" sz="1000" dirty="0"/>
              <a:t>/</a:t>
            </a:r>
            <a:r>
              <a:rPr lang="ko-KR" altLang="en-US" sz="1000" dirty="0"/>
              <a:t>메이크업</a:t>
            </a:r>
            <a:r>
              <a:rPr lang="en-US" altLang="ko-KR" sz="1000" dirty="0"/>
              <a:t>/</a:t>
            </a:r>
            <a:r>
              <a:rPr lang="ko-KR" altLang="en-US" sz="1000" dirty="0"/>
              <a:t>네일</a:t>
            </a:r>
            <a:r>
              <a:rPr lang="en-US" altLang="ko-KR" sz="1000" dirty="0"/>
              <a:t>/</a:t>
            </a:r>
            <a:r>
              <a:rPr lang="ko-KR" altLang="en-US" sz="1000" dirty="0"/>
              <a:t>피부미용 국가 자격증</a:t>
            </a:r>
            <a:br>
              <a:rPr lang="ko-KR" altLang="en-US" sz="1000" dirty="0"/>
            </a:br>
            <a:r>
              <a:rPr lang="ko-KR" altLang="en-US" sz="1000" dirty="0" err="1"/>
              <a:t>아로마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테라피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병원 코디네이터</a:t>
            </a:r>
            <a:br>
              <a:rPr lang="ko-KR" altLang="en-US" sz="1000" dirty="0"/>
            </a:br>
            <a:r>
              <a:rPr lang="ko-KR" altLang="en-US" sz="1000" dirty="0"/>
              <a:t>경락</a:t>
            </a:r>
            <a:br>
              <a:rPr lang="ko-KR" altLang="en-US" sz="1000" dirty="0"/>
            </a:br>
            <a:r>
              <a:rPr lang="ko-KR" altLang="en-US" sz="1000" dirty="0"/>
              <a:t>체형관리사</a:t>
            </a:r>
            <a:br>
              <a:rPr lang="ko-KR" altLang="en-US" sz="1000" dirty="0"/>
            </a:br>
            <a:r>
              <a:rPr lang="ko-KR" altLang="en-US" sz="1000" dirty="0"/>
              <a:t>타이 마사지</a:t>
            </a:r>
            <a:br>
              <a:rPr lang="ko-KR" altLang="en-US" sz="1000" dirty="0"/>
            </a:br>
            <a:r>
              <a:rPr lang="ko-KR" altLang="en-US" sz="1000" dirty="0"/>
              <a:t>비만 관리사</a:t>
            </a:r>
            <a:br>
              <a:rPr lang="ko-KR" altLang="en-US" sz="1000" dirty="0"/>
            </a:br>
            <a:r>
              <a:rPr lang="ko-KR" altLang="en-US" sz="1000" dirty="0"/>
              <a:t>이미지 </a:t>
            </a:r>
            <a:r>
              <a:rPr lang="ko-KR" altLang="en-US" sz="1000" dirty="0" err="1"/>
              <a:t>메이킹</a:t>
            </a:r>
            <a:r>
              <a:rPr lang="ko-KR" altLang="en-US" sz="1000" dirty="0"/>
              <a:t> 국제 체형관리사 자격증</a:t>
            </a:r>
            <a:br>
              <a:rPr lang="ko-KR" altLang="en-US" sz="1000" dirty="0"/>
            </a:br>
            <a:r>
              <a:rPr lang="ko-KR" altLang="en-US" sz="1000" dirty="0" err="1"/>
              <a:t>이용사</a:t>
            </a:r>
            <a:r>
              <a:rPr lang="ko-KR" altLang="en-US" sz="1000" dirty="0"/>
              <a:t> 자격증</a:t>
            </a:r>
            <a:br>
              <a:rPr lang="ko-KR" altLang="en-US" sz="1000" dirty="0"/>
            </a:br>
            <a:r>
              <a:rPr lang="ko-KR" altLang="en-US" sz="1000" dirty="0"/>
              <a:t>미용사 면허증</a:t>
            </a:r>
            <a:br>
              <a:rPr lang="ko-KR" altLang="en-US" sz="1000" dirty="0"/>
            </a:br>
            <a:r>
              <a:rPr lang="ko-KR" altLang="en-US" sz="1000" dirty="0"/>
              <a:t>모발 및 두피관리사 자격증</a:t>
            </a:r>
            <a:br>
              <a:rPr lang="ko-KR" altLang="en-US" sz="1000" dirty="0"/>
            </a:br>
            <a:r>
              <a:rPr lang="ko-KR" altLang="en-US" sz="1000" dirty="0"/>
              <a:t>헤어스타일리스트 </a:t>
            </a:r>
            <a:r>
              <a:rPr lang="en-US" altLang="ko-KR" sz="1000" dirty="0"/>
              <a:t>1, 2</a:t>
            </a:r>
            <a:r>
              <a:rPr lang="ko-KR" altLang="en-US" sz="1000" dirty="0"/>
              <a:t>급 강사 자격증</a:t>
            </a:r>
            <a:br>
              <a:rPr lang="ko-KR" altLang="en-US" sz="1000" dirty="0"/>
            </a:br>
            <a:r>
              <a:rPr lang="ko-KR" altLang="en-US" sz="1000" dirty="0"/>
              <a:t>컬러리스트 자격증</a:t>
            </a:r>
            <a:br>
              <a:rPr lang="ko-KR" altLang="en-US" sz="1000" dirty="0"/>
            </a:br>
            <a:r>
              <a:rPr lang="ko-KR" altLang="en-US" sz="1000" dirty="0"/>
              <a:t>메이크업 </a:t>
            </a:r>
            <a:r>
              <a:rPr lang="en-US" altLang="ko-KR" sz="1000" dirty="0"/>
              <a:t>3</a:t>
            </a:r>
            <a:r>
              <a:rPr lang="ko-KR" altLang="en-US" sz="1000" dirty="0"/>
              <a:t>급</a:t>
            </a:r>
            <a:r>
              <a:rPr lang="en-US" altLang="ko-KR" sz="1000" dirty="0"/>
              <a:t>, 2</a:t>
            </a:r>
            <a:r>
              <a:rPr lang="ko-KR" altLang="en-US" sz="1000" dirty="0"/>
              <a:t>급</a:t>
            </a:r>
            <a:r>
              <a:rPr lang="en-US" altLang="ko-KR" sz="1000" dirty="0"/>
              <a:t>,1</a:t>
            </a:r>
            <a:r>
              <a:rPr lang="ko-KR" altLang="en-US" sz="1000" dirty="0"/>
              <a:t>급 기술 강사 자격증</a:t>
            </a:r>
            <a:br>
              <a:rPr lang="ko-KR" altLang="en-US" sz="1000" dirty="0"/>
            </a:br>
            <a:r>
              <a:rPr lang="ko-KR" altLang="en-US" sz="1000" dirty="0" err="1"/>
              <a:t>헤나타투</a:t>
            </a:r>
            <a:r>
              <a:rPr lang="ko-KR" altLang="en-US" sz="1000" dirty="0"/>
              <a:t> </a:t>
            </a:r>
            <a:r>
              <a:rPr lang="en-US" altLang="ko-KR" sz="1000" dirty="0"/>
              <a:t>3</a:t>
            </a:r>
            <a:r>
              <a:rPr lang="ko-KR" altLang="en-US" sz="1000" dirty="0"/>
              <a:t>급</a:t>
            </a:r>
            <a:r>
              <a:rPr lang="en-US" altLang="ko-KR" sz="1000" dirty="0"/>
              <a:t>, 2</a:t>
            </a:r>
            <a:r>
              <a:rPr lang="ko-KR" altLang="en-US" sz="1000" dirty="0"/>
              <a:t>급 자격증</a:t>
            </a:r>
            <a:br>
              <a:rPr lang="ko-KR" altLang="en-US" sz="1000" dirty="0"/>
            </a:br>
            <a:r>
              <a:rPr lang="ko-KR" altLang="en-US" sz="1000" dirty="0" err="1"/>
              <a:t>헤나타투</a:t>
            </a:r>
            <a:r>
              <a:rPr lang="ko-KR" altLang="en-US" sz="1000" dirty="0"/>
              <a:t> 인증강사 자격증</a:t>
            </a:r>
            <a:br>
              <a:rPr lang="ko-KR" altLang="en-US" sz="1000" dirty="0"/>
            </a:br>
            <a:r>
              <a:rPr lang="ko-KR" altLang="en-US" sz="1000" dirty="0"/>
              <a:t>네일 </a:t>
            </a:r>
            <a:r>
              <a:rPr lang="en-US" altLang="ko-KR" sz="1000" dirty="0"/>
              <a:t>2</a:t>
            </a:r>
            <a:r>
              <a:rPr lang="ko-KR" altLang="en-US" sz="1000" dirty="0"/>
              <a:t>급</a:t>
            </a:r>
            <a:r>
              <a:rPr lang="en-US" altLang="ko-KR" sz="1000" dirty="0"/>
              <a:t>, 1</a:t>
            </a:r>
            <a:r>
              <a:rPr lang="ko-KR" altLang="en-US" sz="1000" dirty="0"/>
              <a:t>급 기술 강사 자격증</a:t>
            </a:r>
            <a:br>
              <a:rPr lang="ko-KR" altLang="en-US" sz="1000" dirty="0"/>
            </a:br>
            <a:r>
              <a:rPr lang="ko-KR" altLang="en-US" sz="1000" dirty="0"/>
              <a:t>발 관리 자격증</a:t>
            </a:r>
            <a:br>
              <a:rPr lang="ko-KR" altLang="en-US" sz="1000" dirty="0"/>
            </a:br>
            <a:r>
              <a:rPr lang="ko-KR" altLang="en-US" sz="1000" dirty="0"/>
              <a:t>족구반사 자격증</a:t>
            </a:r>
            <a:br>
              <a:rPr lang="ko-KR" altLang="en-US" sz="1000" dirty="0"/>
            </a:br>
            <a:r>
              <a:rPr lang="ko-KR" altLang="en-US" sz="1000" dirty="0"/>
              <a:t>속눈썹연장 </a:t>
            </a:r>
            <a:r>
              <a:rPr lang="en-US" altLang="ko-KR" sz="1000" dirty="0"/>
              <a:t>2</a:t>
            </a:r>
            <a:r>
              <a:rPr lang="ko-KR" altLang="en-US" sz="1000" dirty="0"/>
              <a:t>급</a:t>
            </a:r>
            <a:r>
              <a:rPr lang="en-US" altLang="ko-KR" sz="1000" dirty="0"/>
              <a:t>, 1</a:t>
            </a:r>
            <a:r>
              <a:rPr lang="ko-KR" altLang="en-US" sz="1000" dirty="0"/>
              <a:t>급 자격증 등</a:t>
            </a:r>
            <a:endParaRPr lang="en-US" altLang="ko-KR" sz="1000" dirty="0">
              <a:effectLst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직사각형 32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63700"/>
              </p:ext>
            </p:extLst>
          </p:nvPr>
        </p:nvGraphicFramePr>
        <p:xfrm>
          <a:off x="1086514" y="1806050"/>
          <a:ext cx="5441678" cy="342519"/>
        </p:xfrm>
        <a:graphic>
          <a:graphicData uri="http://schemas.openxmlformats.org/drawingml/2006/table">
            <a:tbl>
              <a:tblPr/>
              <a:tblGrid>
                <a:gridCol w="1073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전공소개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함께하는 기업들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교과과정표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진출분야 및 자격증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557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1882250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11126" y="2264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538" y="120597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en-US" altLang="ko-KR" sz="10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Day)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645838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11126" y="3026838"/>
            <a:ext cx="906462" cy="78694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82102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수업동영상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4202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4583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625603" y="6179321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헤어디자이너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843146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088214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333282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598201" y="896680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6283211" y="896680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7" name="Rectangle 120" descr="type=button"/>
          <p:cNvSpPr>
            <a:spLocks noChangeArrowheads="1"/>
          </p:cNvSpPr>
          <p:nvPr/>
        </p:nvSpPr>
        <p:spPr bwMode="auto">
          <a:xfrm>
            <a:off x="1742959" y="7065280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309671" y="7079426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1881989"/>
            <a:ext cx="5652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“</a:t>
            </a:r>
            <a:r>
              <a:rPr lang="en-US" altLang="ko-KR" sz="1000" dirty="0"/>
              <a:t>TWINS(</a:t>
            </a:r>
            <a:r>
              <a:rPr lang="ko-KR" altLang="en-US" sz="1000" dirty="0"/>
              <a:t>쌍둥이</a:t>
            </a:r>
            <a:r>
              <a:rPr lang="en-US" altLang="ko-KR" sz="1000" dirty="0"/>
              <a:t>)</a:t>
            </a:r>
            <a:r>
              <a:rPr lang="ko-KR" altLang="en-US" sz="1000" dirty="0"/>
              <a:t>실무시스템 체계적인 교육프로그램”</a:t>
            </a:r>
          </a:p>
          <a:p>
            <a:r>
              <a:rPr lang="ko-KR" altLang="en-US" sz="1000" dirty="0"/>
              <a:t>국내 최초 헤어 커리큘럼의 전문화를 실현하고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헤어관련</a:t>
            </a:r>
            <a:r>
              <a:rPr lang="ko-KR" altLang="en-US" sz="1000" dirty="0"/>
              <a:t> 시장이 급속하게 변화하는 미용 산업체에 대응할 수 있는 인재 양성을 위한 체계적인 교육시스템입니다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“TWINS(</a:t>
            </a:r>
            <a:r>
              <a:rPr lang="ko-KR" altLang="en-US" sz="1000" dirty="0"/>
              <a:t>쌍둥이</a:t>
            </a:r>
            <a:r>
              <a:rPr lang="en-US" altLang="ko-KR" sz="1000" dirty="0"/>
              <a:t>)</a:t>
            </a:r>
            <a:r>
              <a:rPr lang="ko-KR" altLang="en-US" sz="1000" dirty="0"/>
              <a:t>실무시스템 프로그램” 은 현재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살롱과 똑같은 시설에서 실제 고객을 대상으로 수업이 진행되고 </a:t>
            </a:r>
            <a:r>
              <a:rPr lang="ko-KR" altLang="en-US" sz="1000" dirty="0" err="1"/>
              <a:t>헤어관련</a:t>
            </a:r>
            <a:r>
              <a:rPr lang="ko-KR" altLang="en-US" sz="1000" dirty="0"/>
              <a:t> 토털전문가로 숙련가 완성 과정의 시간을 절약하여 산업체에서 빠르게 개인의 부가가치를 높일 수 있게 합니다</a:t>
            </a:r>
            <a:r>
              <a:rPr lang="en-US" altLang="ko-KR" sz="1000" dirty="0"/>
              <a:t>.</a:t>
            </a:r>
            <a:endParaRPr lang="en-US" altLang="ko-KR" sz="1000" dirty="0">
              <a:effectLst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639" y="3075832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1055688" y="2936181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취득가능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55688" y="3182402"/>
            <a:ext cx="5602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미용사자격증</a:t>
            </a:r>
            <a:br>
              <a:rPr lang="ko-KR" altLang="en-US" sz="1000" dirty="0"/>
            </a:br>
            <a:r>
              <a:rPr lang="ko-KR" altLang="en-US" sz="1000" dirty="0"/>
              <a:t>□ 이용사자격증</a:t>
            </a:r>
            <a:br>
              <a:rPr lang="ko-KR" altLang="en-US" sz="1000" dirty="0"/>
            </a:br>
            <a:r>
              <a:rPr lang="ko-KR" altLang="en-US" sz="1000" dirty="0"/>
              <a:t>□ 미용사면허증</a:t>
            </a:r>
            <a:br>
              <a:rPr lang="ko-KR" altLang="en-US" sz="1000" dirty="0"/>
            </a:br>
            <a:r>
              <a:rPr lang="ko-KR" altLang="en-US" sz="1000" dirty="0"/>
              <a:t>□ 모발 및 두피관리사 자격증</a:t>
            </a:r>
            <a:br>
              <a:rPr lang="ko-KR" altLang="en-US" sz="1000" dirty="0"/>
            </a:br>
            <a:r>
              <a:rPr lang="ko-KR" altLang="en-US" sz="1000" dirty="0"/>
              <a:t>□ 헤어스타일리스트 </a:t>
            </a:r>
            <a:r>
              <a:rPr lang="en-US" altLang="ko-KR" sz="1000" dirty="0"/>
              <a:t>1, 2</a:t>
            </a:r>
            <a:r>
              <a:rPr lang="ko-KR" altLang="en-US" sz="1000" dirty="0"/>
              <a:t>급 강사자격증</a:t>
            </a:r>
            <a:br>
              <a:rPr lang="ko-KR" altLang="en-US" sz="1000" dirty="0"/>
            </a:br>
            <a:r>
              <a:rPr lang="ko-KR" altLang="en-US" sz="1000" dirty="0"/>
              <a:t>□ 컬러리스트 자격증</a:t>
            </a:r>
            <a:br>
              <a:rPr lang="ko-KR" altLang="en-US" sz="1000" dirty="0"/>
            </a:br>
            <a:r>
              <a:rPr lang="ko-KR" altLang="en-US" sz="1000" dirty="0"/>
              <a:t>□ 국가미용사 면허증 발급</a:t>
            </a:r>
            <a:endParaRPr lang="en-US" altLang="ko-KR" sz="1000" dirty="0">
              <a:effectLst/>
            </a:endParaRP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1055688" y="4421061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55688" y="4667282"/>
            <a:ext cx="56026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소자본 </a:t>
            </a:r>
            <a:r>
              <a:rPr lang="en-US" altLang="ko-KR" sz="1000" dirty="0"/>
              <a:t>On/off </a:t>
            </a:r>
            <a:r>
              <a:rPr lang="ko-KR" altLang="en-US" sz="1000" dirty="0"/>
              <a:t>창업</a:t>
            </a:r>
            <a:br>
              <a:rPr lang="ko-KR" altLang="en-US" sz="1000" dirty="0"/>
            </a:br>
            <a:r>
              <a:rPr lang="ko-KR" altLang="en-US" sz="1000" dirty="0"/>
              <a:t>□ 모발 및 두피 관리 전문가</a:t>
            </a:r>
            <a:br>
              <a:rPr lang="ko-KR" altLang="en-US" sz="1000" dirty="0"/>
            </a:br>
            <a:r>
              <a:rPr lang="ko-KR" altLang="en-US" sz="1000" dirty="0"/>
              <a:t>□ 스타일리스트</a:t>
            </a:r>
            <a:br>
              <a:rPr lang="ko-KR" altLang="en-US" sz="1000" dirty="0"/>
            </a:br>
            <a:r>
              <a:rPr lang="ko-KR" altLang="en-US" sz="1000" dirty="0"/>
              <a:t>□ 학원강사</a:t>
            </a:r>
            <a:br>
              <a:rPr lang="ko-KR" altLang="en-US" sz="1000" dirty="0"/>
            </a:br>
            <a:r>
              <a:rPr lang="ko-KR" altLang="en-US" sz="1000" dirty="0"/>
              <a:t>□ 학교선생님</a:t>
            </a:r>
            <a:br>
              <a:rPr lang="ko-KR" altLang="en-US" sz="1000" dirty="0"/>
            </a:br>
            <a:r>
              <a:rPr lang="ko-KR" altLang="en-US" sz="1000" dirty="0"/>
              <a:t>□ 학교 방과 후 지도교사</a:t>
            </a:r>
            <a:br>
              <a:rPr lang="ko-KR" altLang="en-US" sz="1000" dirty="0"/>
            </a:br>
            <a:r>
              <a:rPr lang="ko-KR" altLang="en-US" sz="1000" dirty="0"/>
              <a:t>□ 대학교 평생교육원 강사 및 교수</a:t>
            </a:r>
            <a:br>
              <a:rPr lang="ko-KR" altLang="en-US" sz="1000" dirty="0"/>
            </a:br>
            <a:r>
              <a:rPr lang="ko-KR" altLang="en-US" sz="1000" dirty="0"/>
              <a:t>□ 대학교 강사 및 교수</a:t>
            </a:r>
            <a:br>
              <a:rPr lang="ko-KR" altLang="en-US" sz="1000" dirty="0"/>
            </a:br>
            <a:r>
              <a:rPr lang="ko-KR" altLang="en-US" sz="1000" dirty="0"/>
              <a:t>□ 미용관련 산업체 입사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에디터</a:t>
            </a:r>
            <a:br>
              <a:rPr lang="ko-KR" altLang="en-US" sz="1000" dirty="0"/>
            </a:br>
            <a:r>
              <a:rPr lang="ko-KR" altLang="en-US" sz="1000" dirty="0"/>
              <a:t>□ 미용교육 전문강사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샵</a:t>
            </a:r>
            <a:r>
              <a:rPr lang="ko-KR" altLang="en-US" sz="1000" dirty="0"/>
              <a:t> 창업</a:t>
            </a:r>
            <a:endParaRPr lang="en-US" altLang="ko-KR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55989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1882250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11126" y="2264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538" y="120597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en-US" altLang="ko-KR" sz="10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Day)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645838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11126" y="3026838"/>
            <a:ext cx="906462" cy="78694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82102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수업동영상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4202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4583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625603" y="6179321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메이크업디자이너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843146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088214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333282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598201" y="896680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6283211" y="896680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7" name="Rectangle 120" descr="type=button"/>
          <p:cNvSpPr>
            <a:spLocks noChangeArrowheads="1"/>
          </p:cNvSpPr>
          <p:nvPr/>
        </p:nvSpPr>
        <p:spPr bwMode="auto">
          <a:xfrm>
            <a:off x="1742959" y="7065280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309671" y="7079426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1881989"/>
            <a:ext cx="5652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“국내 최초 교원능력개발프로그램으로 실무 중심의 메이크업</a:t>
            </a:r>
            <a:r>
              <a:rPr lang="en-US" altLang="ko-KR" sz="1000" dirty="0"/>
              <a:t>/</a:t>
            </a:r>
            <a:r>
              <a:rPr lang="ko-KR" altLang="en-US" sz="1000" dirty="0"/>
              <a:t>체계적인 교육”</a:t>
            </a:r>
          </a:p>
          <a:p>
            <a:endParaRPr lang="ko-KR" altLang="en-US" sz="1000" dirty="0"/>
          </a:p>
          <a:p>
            <a:r>
              <a:rPr lang="ko-KR" altLang="en-US" sz="1000" dirty="0"/>
              <a:t>특성화 된 현장에서 필요로 하는 전문가를 양성하기 위해 세부적으로 특성화 된 커리큘럼으로 </a:t>
            </a:r>
            <a:r>
              <a:rPr lang="ko-KR" altLang="en-US" sz="1000" dirty="0" err="1"/>
              <a:t>프로패셔널한</a:t>
            </a:r>
            <a:r>
              <a:rPr lang="ko-KR" altLang="en-US" sz="1000" dirty="0"/>
              <a:t> 메이크업 아티스트와 교육자를 동시에 양성합니다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국내 최초로 메이크업 전공 과정을 세분화시키고 현장과 동일한 특별한 교육시스템을 도입하여 최고의 교육자로 양성합니다</a:t>
            </a:r>
            <a:r>
              <a:rPr lang="en-US" altLang="ko-KR" sz="1000" dirty="0"/>
              <a:t>.</a:t>
            </a:r>
            <a:endParaRPr lang="en-US" altLang="ko-KR" sz="1000" dirty="0">
              <a:effectLst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639" y="3218663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1055688" y="2936181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취득가능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55688" y="3182402"/>
            <a:ext cx="56026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국가미용사 면허증 발급</a:t>
            </a:r>
            <a:br>
              <a:rPr lang="ko-KR" altLang="en-US" sz="1000" dirty="0"/>
            </a:br>
            <a:r>
              <a:rPr lang="ko-KR" altLang="en-US" sz="1000" dirty="0"/>
              <a:t>□ 메이크업</a:t>
            </a:r>
            <a:br>
              <a:rPr lang="ko-KR" altLang="en-US" sz="1000" dirty="0"/>
            </a:br>
            <a:r>
              <a:rPr lang="ko-KR" altLang="en-US" sz="1000" dirty="0"/>
              <a:t>□ 분장사 자격증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뷰티스타일리스트</a:t>
            </a:r>
            <a:r>
              <a:rPr lang="ko-KR" altLang="en-US" sz="1000" dirty="0"/>
              <a:t> 자격증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웨딩메이크업</a:t>
            </a:r>
            <a:r>
              <a:rPr lang="ko-KR" altLang="en-US" sz="1000" dirty="0"/>
              <a:t> 자격증</a:t>
            </a:r>
            <a:br>
              <a:rPr lang="ko-KR" altLang="en-US" sz="1000" dirty="0"/>
            </a:br>
            <a:r>
              <a:rPr lang="ko-KR" altLang="en-US" sz="1000" dirty="0"/>
              <a:t>□ 컬러리스트 산업기사</a:t>
            </a:r>
            <a:endParaRPr lang="en-US" altLang="ko-KR" sz="1000" dirty="0">
              <a:effectLst/>
            </a:endParaRP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1055688" y="4421061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55688" y="4667282"/>
            <a:ext cx="56026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메이크업 아티스트</a:t>
            </a:r>
            <a:br>
              <a:rPr lang="ko-KR" altLang="en-US" sz="1000" dirty="0"/>
            </a:br>
            <a:r>
              <a:rPr lang="ko-KR" altLang="en-US" sz="1000" dirty="0"/>
              <a:t>□ 이미지 컨설턴트</a:t>
            </a:r>
            <a:br>
              <a:rPr lang="ko-KR" altLang="en-US" sz="1000" dirty="0"/>
            </a:br>
            <a:r>
              <a:rPr lang="ko-KR" altLang="en-US" sz="1000" dirty="0"/>
              <a:t>□ 특수 분장</a:t>
            </a:r>
            <a:br>
              <a:rPr lang="ko-KR" altLang="en-US" sz="1000" dirty="0"/>
            </a:br>
            <a:r>
              <a:rPr lang="ko-KR" altLang="en-US" sz="1000" dirty="0"/>
              <a:t>□ 영화분장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웨딩메이크업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□ 무대메이크업</a:t>
            </a:r>
            <a:r>
              <a:rPr lang="en-US" altLang="ko-KR" sz="1000" dirty="0"/>
              <a:t>(</a:t>
            </a:r>
            <a:r>
              <a:rPr lang="ko-KR" altLang="en-US" sz="1000" dirty="0"/>
              <a:t>아나운서</a:t>
            </a:r>
            <a:r>
              <a:rPr lang="en-US" altLang="ko-KR" sz="1000" dirty="0"/>
              <a:t>/</a:t>
            </a:r>
            <a:r>
              <a:rPr lang="ko-KR" altLang="en-US" sz="1000" dirty="0"/>
              <a:t>홈쇼핑</a:t>
            </a:r>
            <a:r>
              <a:rPr lang="en-US" altLang="ko-KR" sz="1000" dirty="0"/>
              <a:t>/</a:t>
            </a:r>
            <a:r>
              <a:rPr lang="ko-KR" altLang="en-US" sz="1000" dirty="0"/>
              <a:t>패션쇼 등</a:t>
            </a:r>
            <a:r>
              <a:rPr lang="en-US" altLang="ko-KR" sz="1000" dirty="0"/>
              <a:t>)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□ 분장사</a:t>
            </a:r>
            <a:r>
              <a:rPr lang="en-US" altLang="ko-KR" sz="1000" dirty="0"/>
              <a:t>(</a:t>
            </a:r>
            <a:r>
              <a:rPr lang="ko-KR" altLang="en-US" sz="1000" dirty="0"/>
              <a:t>방송</a:t>
            </a:r>
            <a:r>
              <a:rPr lang="en-US" altLang="ko-KR" sz="1000" dirty="0"/>
              <a:t>/</a:t>
            </a:r>
            <a:r>
              <a:rPr lang="ko-KR" altLang="en-US" sz="1000" dirty="0"/>
              <a:t>기획사</a:t>
            </a:r>
            <a:r>
              <a:rPr lang="en-US" altLang="ko-KR" sz="1000" dirty="0"/>
              <a:t>/</a:t>
            </a:r>
            <a:r>
              <a:rPr lang="ko-KR" altLang="en-US" sz="1000" dirty="0"/>
              <a:t>영화사</a:t>
            </a:r>
            <a:r>
              <a:rPr lang="en-US" altLang="ko-KR" sz="1000" dirty="0"/>
              <a:t>/CF/</a:t>
            </a:r>
            <a:r>
              <a:rPr lang="ko-KR" altLang="en-US" sz="1000" dirty="0"/>
              <a:t>각종 공연</a:t>
            </a:r>
            <a:r>
              <a:rPr lang="en-US" altLang="ko-KR" sz="1000" dirty="0"/>
              <a:t>/</a:t>
            </a:r>
            <a:r>
              <a:rPr lang="ko-KR" altLang="en-US" sz="1000" dirty="0" err="1"/>
              <a:t>프리랜서등</a:t>
            </a:r>
            <a:r>
              <a:rPr lang="en-US" altLang="ko-KR" sz="1000" dirty="0"/>
              <a:t>)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에디터</a:t>
            </a:r>
            <a:br>
              <a:rPr lang="ko-KR" altLang="en-US" sz="1000" dirty="0"/>
            </a:br>
            <a:r>
              <a:rPr lang="ko-KR" altLang="en-US" sz="1000" dirty="0"/>
              <a:t>□ 미용교육 전문강사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샵</a:t>
            </a:r>
            <a:r>
              <a:rPr lang="ko-KR" altLang="en-US" sz="1000" dirty="0"/>
              <a:t> 창업</a:t>
            </a:r>
            <a:endParaRPr lang="en-US" altLang="ko-KR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0032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1882250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11126" y="2264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538" y="120597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en-US" altLang="ko-KR" sz="10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Day)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645838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11126" y="3026838"/>
            <a:ext cx="906462" cy="78694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82102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수업동영상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4202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4583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625603" y="6179321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네일디자이너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843146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088214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333282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858764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598201" y="896680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6283211" y="896680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7" name="Rectangle 120" descr="type=button"/>
          <p:cNvSpPr>
            <a:spLocks noChangeArrowheads="1"/>
          </p:cNvSpPr>
          <p:nvPr/>
        </p:nvSpPr>
        <p:spPr bwMode="auto">
          <a:xfrm>
            <a:off x="1742959" y="7065280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309671" y="7079426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1881989"/>
            <a:ext cx="56522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“국내 최초 네일 심화 교육”</a:t>
            </a:r>
          </a:p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“체계적인 실무기초부터 현장실무를 위한 맞춤형 교육”</a:t>
            </a:r>
          </a:p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기본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네일기술과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현장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네일실무능력이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매칭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된 특성화 된 현장에서 필요로 하는 전문가를 양성하기 위해 국내 최초로 현장 중심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네일전문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교육시스템을 도입하여 전문적인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네일아티스트와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교육자를 양성합니다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sz="10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639" y="3345958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1055688" y="2936181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취득가능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55688" y="3182402"/>
            <a:ext cx="56026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네일 </a:t>
            </a:r>
            <a:r>
              <a:rPr lang="en-US" altLang="ko-KR" sz="1000" dirty="0"/>
              <a:t>2</a:t>
            </a:r>
            <a:r>
              <a:rPr lang="ko-KR" altLang="en-US" sz="1000" dirty="0"/>
              <a:t>급</a:t>
            </a:r>
            <a:r>
              <a:rPr lang="en-US" altLang="ko-KR" sz="1000" dirty="0"/>
              <a:t>, 1</a:t>
            </a:r>
            <a:r>
              <a:rPr lang="ko-KR" altLang="en-US" sz="1000" dirty="0"/>
              <a:t>급 기술 강사 자격증</a:t>
            </a:r>
            <a:br>
              <a:rPr lang="ko-KR" altLang="en-US" sz="1000" dirty="0"/>
            </a:br>
            <a:r>
              <a:rPr lang="ko-KR" altLang="en-US" sz="1000" dirty="0"/>
              <a:t>□ 발 관리 자격증</a:t>
            </a:r>
            <a:br>
              <a:rPr lang="ko-KR" altLang="en-US" sz="1000" dirty="0"/>
            </a:br>
            <a:r>
              <a:rPr lang="ko-KR" altLang="en-US" sz="1000" dirty="0"/>
              <a:t>□ 족구반사 자격증</a:t>
            </a:r>
            <a:br>
              <a:rPr lang="ko-KR" altLang="en-US" sz="1000" dirty="0"/>
            </a:br>
            <a:r>
              <a:rPr lang="ko-KR" altLang="en-US" sz="1000" dirty="0"/>
              <a:t>□ 속눈썹연장 </a:t>
            </a:r>
            <a:r>
              <a:rPr lang="en-US" altLang="ko-KR" sz="1000" dirty="0"/>
              <a:t>2</a:t>
            </a:r>
            <a:r>
              <a:rPr lang="ko-KR" altLang="en-US" sz="1000" dirty="0"/>
              <a:t>급</a:t>
            </a:r>
            <a:r>
              <a:rPr lang="en-US" altLang="ko-KR" sz="1000" dirty="0"/>
              <a:t>, 1</a:t>
            </a:r>
            <a:r>
              <a:rPr lang="ko-KR" altLang="en-US" sz="1000" dirty="0"/>
              <a:t>급 자격증 등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뷰티스타일리스트</a:t>
            </a:r>
            <a:r>
              <a:rPr lang="ko-KR" altLang="en-US" sz="1000" dirty="0"/>
              <a:t> 자격증</a:t>
            </a:r>
            <a:br>
              <a:rPr lang="ko-KR" altLang="en-US" sz="1000" dirty="0"/>
            </a:br>
            <a:r>
              <a:rPr lang="ko-KR" altLang="en-US" sz="1000" dirty="0"/>
              <a:t>□ 컬러리스트 산업기사</a:t>
            </a:r>
            <a:br>
              <a:rPr lang="ko-KR" altLang="en-US" sz="1000" dirty="0"/>
            </a:br>
            <a:r>
              <a:rPr lang="ko-KR" altLang="en-US" sz="1000" dirty="0"/>
              <a:t>□ 미용사</a:t>
            </a:r>
            <a:r>
              <a:rPr lang="en-US" altLang="ko-KR" sz="1000" dirty="0"/>
              <a:t>(</a:t>
            </a:r>
            <a:r>
              <a:rPr lang="ko-KR" altLang="en-US" sz="1000" dirty="0"/>
              <a:t>일반</a:t>
            </a:r>
            <a:r>
              <a:rPr lang="en-US" altLang="ko-KR" sz="1000" dirty="0"/>
              <a:t>) </a:t>
            </a:r>
            <a:r>
              <a:rPr lang="ko-KR" altLang="en-US" sz="1000" dirty="0"/>
              <a:t>자격증</a:t>
            </a:r>
            <a:endParaRPr lang="en-US" altLang="ko-KR" sz="1000" dirty="0">
              <a:effectLst/>
            </a:endParaRP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1055688" y="4421061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55688" y="4667282"/>
            <a:ext cx="56026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</a:t>
            </a:r>
            <a:r>
              <a:rPr lang="ko-KR" altLang="en-US" sz="1000" dirty="0" err="1"/>
              <a:t>뷰티샵</a:t>
            </a:r>
            <a:r>
              <a:rPr lang="ko-KR" altLang="en-US" sz="1000" dirty="0"/>
              <a:t> 매니저</a:t>
            </a:r>
            <a:br>
              <a:rPr lang="ko-KR" altLang="en-US" sz="1000" dirty="0"/>
            </a:br>
            <a:r>
              <a:rPr lang="ko-KR" altLang="en-US" sz="1000" dirty="0"/>
              <a:t>□ 경영전문가</a:t>
            </a:r>
            <a:r>
              <a:rPr lang="en-US" altLang="ko-KR" sz="1000" dirty="0"/>
              <a:t>(</a:t>
            </a:r>
            <a:r>
              <a:rPr lang="ko-KR" altLang="en-US" sz="1000" dirty="0" err="1"/>
              <a:t>네일샵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네일전문제품</a:t>
            </a:r>
            <a:r>
              <a:rPr lang="ko-KR" altLang="en-US" sz="1000" dirty="0"/>
              <a:t> 취급점</a:t>
            </a:r>
            <a:r>
              <a:rPr lang="en-US" altLang="ko-KR" sz="1000" dirty="0"/>
              <a:t>)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□ 유학 및 대학원 진학</a:t>
            </a:r>
            <a:br>
              <a:rPr lang="ko-KR" altLang="en-US" sz="1000" dirty="0"/>
            </a:br>
            <a:r>
              <a:rPr lang="ko-KR" altLang="en-US" sz="1000" dirty="0"/>
              <a:t>□ 학원 강사</a:t>
            </a:r>
            <a:br>
              <a:rPr lang="ko-KR" altLang="en-US" sz="1000" dirty="0"/>
            </a:br>
            <a:r>
              <a:rPr lang="ko-KR" altLang="en-US" sz="1000" dirty="0"/>
              <a:t>□ 학교 방과 후 지도교사</a:t>
            </a:r>
            <a:br>
              <a:rPr lang="ko-KR" altLang="en-US" sz="1000" dirty="0"/>
            </a:br>
            <a:r>
              <a:rPr lang="ko-KR" altLang="en-US" sz="1000" dirty="0"/>
              <a:t>□ 대학교 평생교육원 강사 및 교수</a:t>
            </a:r>
            <a:br>
              <a:rPr lang="ko-KR" altLang="en-US" sz="1000" dirty="0"/>
            </a:br>
            <a:r>
              <a:rPr lang="ko-KR" altLang="en-US" sz="1000" dirty="0"/>
              <a:t>□ 대학교 강사 및 교수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에디터</a:t>
            </a:r>
            <a:br>
              <a:rPr lang="ko-KR" altLang="en-US" sz="1000" dirty="0"/>
            </a:br>
            <a:r>
              <a:rPr lang="ko-KR" altLang="en-US" sz="1000" dirty="0"/>
              <a:t>□ 미용교육 전문강사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뷰티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샵</a:t>
            </a:r>
            <a:r>
              <a:rPr lang="ko-KR" altLang="en-US" sz="1000" dirty="0"/>
              <a:t> 창업</a:t>
            </a:r>
            <a:endParaRPr lang="en-US" altLang="ko-KR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10581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1882250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11126" y="2264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538" y="120597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en-US" altLang="ko-KR" sz="10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Day)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645838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11126" y="3026838"/>
            <a:ext cx="906462" cy="78694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82102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수업동영상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4202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4583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625603" y="8891071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피부디자이너</a:t>
            </a: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1129939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843146" y="1129939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088214" y="1129939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333282" y="1129939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11299394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598201" y="1167855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6283211" y="11678553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7" name="Rectangle 120" descr="type=button"/>
          <p:cNvSpPr>
            <a:spLocks noChangeArrowheads="1"/>
          </p:cNvSpPr>
          <p:nvPr/>
        </p:nvSpPr>
        <p:spPr bwMode="auto">
          <a:xfrm>
            <a:off x="1742959" y="9777030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309671" y="9791176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1881989"/>
            <a:ext cx="56522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문제성 피부를 가진 고객을 전문적이고 상세한 상담을 통해 화학적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물리적 자극에 대한 반응을 테스트한 후 피부진단을 내리고 전문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에스테티션이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도구와 화장품을 통해 피부치료 후 효과적으로 관리하여 피부관리나 피부질환예방을 극대화 할 수 있는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에스테티션을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목표로 실무에 바로 적용할 수 있는 기술을 습득함으로 피부미용과 병원 산업체에서 요구하는 현장전문가를 배출합니다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고객의 얼굴과 전신을 대상으로 피부를 관찰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분석하여 인체에 친화성이 있는 활성성분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화장품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과 피부미용기기 또는 미용기법을 통하여 피부가 지닌 본래의 기능을 도화 피부를 개선하고 피부고유의 기능을 되살려 실무에 바로 적용할 수 있는 기술을 습득합니다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sz="10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639" y="3498271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1055688" y="3289538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취득가능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55688" y="3535759"/>
            <a:ext cx="56026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피부미용 국가 자격증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아로마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테라피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발관리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□ 병원 코디네이터</a:t>
            </a:r>
            <a:br>
              <a:rPr lang="ko-KR" altLang="en-US" sz="1000" dirty="0"/>
            </a:br>
            <a:r>
              <a:rPr lang="ko-KR" altLang="en-US" sz="1000" dirty="0"/>
              <a:t>□ 경락</a:t>
            </a:r>
            <a:br>
              <a:rPr lang="ko-KR" altLang="en-US" sz="1000" dirty="0"/>
            </a:br>
            <a:r>
              <a:rPr lang="ko-KR" altLang="en-US" sz="1000" dirty="0"/>
              <a:t>□ 체형관리사</a:t>
            </a:r>
            <a:br>
              <a:rPr lang="ko-KR" altLang="en-US" sz="1000" dirty="0"/>
            </a:br>
            <a:r>
              <a:rPr lang="ko-KR" altLang="en-US" sz="1000" dirty="0"/>
              <a:t>□ 타이 마사지</a:t>
            </a:r>
            <a:br>
              <a:rPr lang="ko-KR" altLang="en-US" sz="1000" dirty="0"/>
            </a:br>
            <a:r>
              <a:rPr lang="ko-KR" altLang="en-US" sz="1000" dirty="0"/>
              <a:t>□ 두피 자격증</a:t>
            </a:r>
            <a:br>
              <a:rPr lang="ko-KR" altLang="en-US" sz="1000" dirty="0"/>
            </a:br>
            <a:r>
              <a:rPr lang="ko-KR" altLang="en-US" sz="1000" dirty="0"/>
              <a:t>□ 비만관리사</a:t>
            </a:r>
            <a:br>
              <a:rPr lang="ko-KR" altLang="en-US" sz="1000" dirty="0"/>
            </a:br>
            <a:r>
              <a:rPr lang="ko-KR" altLang="en-US" sz="1000" dirty="0"/>
              <a:t>□ 이미지 </a:t>
            </a:r>
            <a:r>
              <a:rPr lang="ko-KR" altLang="en-US" sz="1000" dirty="0" err="1"/>
              <a:t>메이킹</a:t>
            </a:r>
            <a:r>
              <a:rPr lang="ko-KR" altLang="en-US" sz="1000" dirty="0"/>
              <a:t> 국제 체형관리사 자격증</a:t>
            </a:r>
            <a:endParaRPr lang="en-US" altLang="ko-KR" sz="1000" dirty="0">
              <a:effectLst/>
            </a:endParaRP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1055688" y="5166975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55688" y="5413196"/>
            <a:ext cx="56026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</a:t>
            </a:r>
            <a:r>
              <a:rPr lang="ko-KR" altLang="en-US" sz="1000" dirty="0" err="1"/>
              <a:t>스파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테라피</a:t>
            </a:r>
            <a:endParaRPr lang="ko-KR" altLang="en-US" sz="1000" dirty="0"/>
          </a:p>
          <a:p>
            <a:r>
              <a:rPr lang="ko-KR" altLang="en-US" sz="1000" dirty="0"/>
              <a:t>□ 병원 코디네이터</a:t>
            </a:r>
          </a:p>
          <a:p>
            <a:r>
              <a:rPr lang="ko-KR" altLang="en-US" sz="1000" dirty="0"/>
              <a:t>□ 피부 강사</a:t>
            </a:r>
          </a:p>
          <a:p>
            <a:r>
              <a:rPr lang="ko-KR" altLang="en-US" sz="1000" dirty="0"/>
              <a:t>□ </a:t>
            </a:r>
            <a:r>
              <a:rPr lang="ko-KR" altLang="en-US" sz="1000" dirty="0" err="1"/>
              <a:t>에스테틱</a:t>
            </a:r>
            <a:r>
              <a:rPr lang="ko-KR" altLang="en-US" sz="1000" dirty="0"/>
              <a:t> 관리사</a:t>
            </a:r>
          </a:p>
          <a:p>
            <a:r>
              <a:rPr lang="ko-KR" altLang="en-US" sz="1000" dirty="0"/>
              <a:t>□ 대학원 진학</a:t>
            </a:r>
          </a:p>
          <a:p>
            <a:r>
              <a:rPr lang="ko-KR" altLang="en-US" sz="1000" dirty="0"/>
              <a:t>□ 화장품 회사</a:t>
            </a:r>
          </a:p>
          <a:p>
            <a:r>
              <a:rPr lang="ko-KR" altLang="en-US" sz="1000" dirty="0"/>
              <a:t>□ 화장품 전문강사</a:t>
            </a:r>
          </a:p>
          <a:p>
            <a:r>
              <a:rPr lang="ko-KR" altLang="en-US" sz="1000" dirty="0"/>
              <a:t>□ 창업</a:t>
            </a:r>
          </a:p>
          <a:p>
            <a:r>
              <a:rPr lang="ko-KR" altLang="en-US" sz="1000" dirty="0"/>
              <a:t>□ 병원 내 </a:t>
            </a:r>
            <a:r>
              <a:rPr lang="ko-KR" altLang="en-US" sz="1000" dirty="0" err="1"/>
              <a:t>에스테틱</a:t>
            </a:r>
            <a:endParaRPr lang="ko-KR" altLang="en-US" sz="1000" dirty="0"/>
          </a:p>
          <a:p>
            <a:r>
              <a:rPr lang="ko-KR" altLang="en-US" sz="1000" dirty="0"/>
              <a:t>□ 호텔 </a:t>
            </a:r>
            <a:r>
              <a:rPr lang="ko-KR" altLang="en-US" sz="1000" dirty="0" err="1"/>
              <a:t>스파</a:t>
            </a:r>
            <a:endParaRPr lang="ko-KR" altLang="en-US" sz="1000" dirty="0"/>
          </a:p>
          <a:p>
            <a:r>
              <a:rPr lang="ko-KR" altLang="en-US" sz="1000" dirty="0"/>
              <a:t>□ 기능성 전문제품 회사</a:t>
            </a:r>
          </a:p>
          <a:p>
            <a:r>
              <a:rPr lang="ko-KR" altLang="en-US" sz="1000" dirty="0"/>
              <a:t>□ 직업 기술학교 강사</a:t>
            </a:r>
          </a:p>
          <a:p>
            <a:r>
              <a:rPr lang="ko-KR" altLang="en-US" sz="1000" dirty="0"/>
              <a:t>□ 미용업계 신문사</a:t>
            </a:r>
          </a:p>
          <a:p>
            <a:r>
              <a:rPr lang="ko-KR" altLang="en-US" sz="1000" dirty="0"/>
              <a:t>□ 전문 잡지사</a:t>
            </a:r>
          </a:p>
          <a:p>
            <a:r>
              <a:rPr lang="ko-KR" altLang="en-US" sz="1000" dirty="0"/>
              <a:t>□ 피부관리용 기기회사</a:t>
            </a:r>
          </a:p>
          <a:p>
            <a:r>
              <a:rPr lang="ko-KR" altLang="en-US" sz="1000" dirty="0"/>
              <a:t>□ 두피모발전문센터</a:t>
            </a:r>
          </a:p>
          <a:p>
            <a:r>
              <a:rPr lang="ko-KR" altLang="en-US" sz="1000" dirty="0"/>
              <a:t>□ 두피 모발전문센터 창업</a:t>
            </a:r>
          </a:p>
          <a:p>
            <a:r>
              <a:rPr lang="ko-KR" altLang="en-US" sz="1000" dirty="0"/>
              <a:t>□ 학원강사</a:t>
            </a:r>
          </a:p>
          <a:p>
            <a:r>
              <a:rPr lang="ko-KR" altLang="en-US" sz="1000" dirty="0"/>
              <a:t>□ 학교선생님</a:t>
            </a:r>
          </a:p>
          <a:p>
            <a:r>
              <a:rPr lang="ko-KR" altLang="en-US" sz="1000" dirty="0"/>
              <a:t>□ 학교 방과 후 지도교사</a:t>
            </a:r>
          </a:p>
          <a:p>
            <a:r>
              <a:rPr lang="ko-KR" altLang="en-US" sz="1000" dirty="0"/>
              <a:t>□ 대학교 평생교육원 강사 및 교수</a:t>
            </a:r>
          </a:p>
          <a:p>
            <a:r>
              <a:rPr lang="ko-KR" altLang="en-US" sz="1000" dirty="0"/>
              <a:t>□ 대학교 강사 및 교수</a:t>
            </a:r>
            <a:endParaRPr lang="en-US" altLang="ko-KR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0288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/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미용학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전공안내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1">
              <a:defRPr/>
            </a:pPr>
            <a:r>
              <a:rPr lang="ko-KR" altLang="en-US" sz="1400" b="1" kern="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lang="ko-KR" altLang="en-US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400" b="1" kern="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lang="ko-KR" altLang="en-US" sz="14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1126" y="1882250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11126" y="2264838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538" y="1205975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미용학</a:t>
            </a:r>
            <a:endParaRPr kumimoji="0" lang="en-US" altLang="ko-KR" sz="1000" b="1" kern="0" dirty="0" smtClea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 Day)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1126" y="2645838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111126" y="3026838"/>
            <a:ext cx="906462" cy="78694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헤어디자이너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메이크업디자이너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네일디자이너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피부디자이너</a:t>
            </a:r>
            <a:endParaRPr kumimoji="0" lang="en-US" altLang="ko-KR" sz="600" kern="0" spc="-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래쉬</a:t>
            </a:r>
            <a:r>
              <a:rPr kumimoji="0" lang="ko-KR" altLang="en-US" sz="600" kern="0" spc="-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kumimoji="0" lang="ko-KR" altLang="en-US" sz="600" kern="0" spc="-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컨투어코디네이터</a:t>
            </a:r>
            <a:endParaRPr kumimoji="0" lang="ko-KR" altLang="en-US" sz="400" kern="0" spc="-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11126" y="3821023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수업동영상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11126" y="4202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갤러리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11126" y="4583022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625603" y="6584752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래쉬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∙</a:t>
            </a:r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컨투어코디네이터</a:t>
            </a:r>
            <a:endParaRPr lang="ko-KR" altLang="en-US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899307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843146" y="899307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088214" y="899307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333282" y="899307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78349" y="8993075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598201" y="937223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6283211" y="9372234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7" name="Rectangle 120" descr="type=button"/>
          <p:cNvSpPr>
            <a:spLocks noChangeArrowheads="1"/>
          </p:cNvSpPr>
          <p:nvPr/>
        </p:nvSpPr>
        <p:spPr bwMode="auto">
          <a:xfrm>
            <a:off x="1742959" y="7470711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Rectangle 120" descr="type=button"/>
          <p:cNvSpPr>
            <a:spLocks noChangeArrowheads="1"/>
          </p:cNvSpPr>
          <p:nvPr/>
        </p:nvSpPr>
        <p:spPr bwMode="auto">
          <a:xfrm>
            <a:off x="5309671" y="7484857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1881989"/>
            <a:ext cx="56522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속눈썹 및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컨투어디자인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아티스트는 현대 여성들에게 고부가가치 산업과 전문직분야로 떠올랐고 세계적인 스타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유명 국제배우들까지 속눈썹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연장술과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증모술을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즐겨하고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있어 선진국일수록 고소득전문직으로 인정받습니다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이에 전공 교수진들은 시대와 수요자의 요구에 따른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맞춤식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교육을 통해 교육하며 국내외 유명학교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기관 및 산업체 등의 산학협동을 통한 국제적인 전문 </a:t>
            </a:r>
            <a:r>
              <a:rPr lang="ko-KR" altLang="en-US" sz="1000" dirty="0" err="1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뷰티아티스트를</a:t>
            </a:r>
            <a:r>
              <a:rPr lang="ko-KR" altLang="en-US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양성합니다</a:t>
            </a:r>
            <a:r>
              <a:rPr lang="en-US" altLang="ko-KR" sz="1000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  <a:endParaRPr lang="en-US" altLang="ko-KR" sz="1000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639" y="3648069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1055688" y="3289538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>
                <a:ea typeface="함초롬돋움" panose="02030504000101010101" pitchFamily="18" charset="-127"/>
              </a:rPr>
              <a:t>취득가능 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55688" y="3535759"/>
            <a:ext cx="56026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미용사 자격증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래쉬코디네이터</a:t>
            </a:r>
            <a:r>
              <a:rPr lang="ko-KR" altLang="en-US" sz="1000" dirty="0"/>
              <a:t> 자격증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아트래쉬디자이너</a:t>
            </a:r>
            <a:r>
              <a:rPr lang="ko-KR" altLang="en-US" sz="1000" dirty="0"/>
              <a:t> 자격증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페이스아트래쉬</a:t>
            </a:r>
            <a:r>
              <a:rPr lang="ko-KR" altLang="en-US" sz="1000" dirty="0"/>
              <a:t> 자격증</a:t>
            </a:r>
            <a:br>
              <a:rPr lang="ko-KR" altLang="en-US" sz="1000" dirty="0"/>
            </a:br>
            <a:r>
              <a:rPr lang="ko-KR" altLang="en-US" sz="1000" dirty="0"/>
              <a:t>□ 페이스아트 자격증</a:t>
            </a:r>
            <a:br>
              <a:rPr lang="ko-KR" altLang="en-US" sz="1000" dirty="0"/>
            </a:br>
            <a:r>
              <a:rPr lang="ko-KR" altLang="en-US" sz="1000" dirty="0"/>
              <a:t>□ 컬러리스트산업기사</a:t>
            </a:r>
            <a:endParaRPr lang="en-US" altLang="ko-KR" sz="1000" dirty="0">
              <a:effectLst/>
            </a:endParaRP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1055688" y="4506258"/>
            <a:ext cx="25384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lang="ko-KR" altLang="en-US" sz="1000" b="1" dirty="0" smtClean="0">
                <a:ea typeface="함초롬돋움" panose="02030504000101010101" pitchFamily="18" charset="-127"/>
              </a:rPr>
              <a:t>진출분야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55688" y="4752479"/>
            <a:ext cx="56026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□ 국제인증강사</a:t>
            </a:r>
            <a:r>
              <a:rPr lang="en-US" altLang="ko-KR" sz="1000" dirty="0"/>
              <a:t>(</a:t>
            </a:r>
            <a:r>
              <a:rPr lang="ko-KR" altLang="en-US" sz="1000" dirty="0"/>
              <a:t>국내외 전문교육강사</a:t>
            </a:r>
            <a:r>
              <a:rPr lang="en-US" altLang="ko-KR" sz="1000" dirty="0"/>
              <a:t>)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□ 속눈썹관련 산업체 입사</a:t>
            </a:r>
            <a:br>
              <a:rPr lang="ko-KR" altLang="en-US" sz="1000" dirty="0"/>
            </a:br>
            <a:r>
              <a:rPr lang="ko-KR" altLang="en-US" sz="1000" dirty="0"/>
              <a:t>□ 학원전문강사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전문샵</a:t>
            </a:r>
            <a:r>
              <a:rPr lang="ko-KR" altLang="en-US" sz="1000" dirty="0"/>
              <a:t> 운영</a:t>
            </a:r>
            <a:br>
              <a:rPr lang="ko-KR" altLang="en-US" sz="1000" dirty="0"/>
            </a:br>
            <a:r>
              <a:rPr lang="ko-KR" altLang="en-US" sz="1000" dirty="0"/>
              <a:t>□ </a:t>
            </a:r>
            <a:r>
              <a:rPr lang="ko-KR" altLang="en-US" sz="1000" dirty="0" err="1"/>
              <a:t>뷰티샵</a:t>
            </a:r>
            <a:r>
              <a:rPr lang="ko-KR" altLang="en-US" sz="1000" dirty="0"/>
              <a:t> 매니저</a:t>
            </a:r>
            <a:br>
              <a:rPr lang="ko-KR" altLang="en-US" sz="1000" dirty="0"/>
            </a:br>
            <a:r>
              <a:rPr lang="ko-KR" altLang="en-US" sz="1000" dirty="0"/>
              <a:t>□ 대학교 강사 및 교수</a:t>
            </a:r>
            <a:br>
              <a:rPr lang="ko-KR" altLang="en-US" sz="1000" dirty="0"/>
            </a:br>
            <a:r>
              <a:rPr lang="ko-KR" altLang="en-US" sz="1000" dirty="0"/>
              <a:t>□ 타이 마사지</a:t>
            </a:r>
            <a:br>
              <a:rPr lang="ko-KR" altLang="en-US" sz="1000" dirty="0"/>
            </a:br>
            <a:r>
              <a:rPr lang="ko-KR" altLang="en-US" sz="1000" dirty="0"/>
              <a:t>□ 두피 자격증</a:t>
            </a:r>
            <a:br>
              <a:rPr lang="ko-KR" altLang="en-US" sz="1000" dirty="0"/>
            </a:br>
            <a:r>
              <a:rPr lang="ko-KR" altLang="en-US" sz="1000" dirty="0"/>
              <a:t>□ 비만관리사</a:t>
            </a:r>
            <a:br>
              <a:rPr lang="ko-KR" altLang="en-US" sz="1000" dirty="0"/>
            </a:br>
            <a:r>
              <a:rPr lang="ko-KR" altLang="en-US" sz="1000" dirty="0"/>
              <a:t>□ 이미지 </a:t>
            </a:r>
            <a:r>
              <a:rPr lang="ko-KR" altLang="en-US" sz="1000" dirty="0" err="1"/>
              <a:t>메이킹</a:t>
            </a:r>
            <a:r>
              <a:rPr lang="ko-KR" altLang="en-US" sz="1000" dirty="0"/>
              <a:t> 국제 체형관리사 자격증</a:t>
            </a:r>
            <a:endParaRPr lang="en-US" altLang="ko-KR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726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712472"/>
              </p:ext>
            </p:extLst>
          </p:nvPr>
        </p:nvGraphicFramePr>
        <p:xfrm>
          <a:off x="109538" y="105194"/>
          <a:ext cx="6640512" cy="287686"/>
        </p:xfrm>
        <a:graphic>
          <a:graphicData uri="http://schemas.openxmlformats.org/drawingml/2006/table">
            <a:tbl>
              <a:tblPr/>
              <a:tblGrid>
                <a:gridCol w="180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8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실내디자인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&gt;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진출분야</a:t>
                      </a:r>
                    </a:p>
                  </a:txBody>
                  <a:tcPr marL="77994" marR="77994" marT="67643" marB="67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직사각형 65"/>
          <p:cNvSpPr>
            <a:spLocks noChangeArrowheads="1"/>
          </p:cNvSpPr>
          <p:nvPr/>
        </p:nvSpPr>
        <p:spPr bwMode="auto">
          <a:xfrm>
            <a:off x="6171158" y="200410"/>
            <a:ext cx="35703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-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1208088" y="1331628"/>
            <a:ext cx="2179638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kumimoji="0" lang="ko-KR" altLang="en-US" sz="16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99"/>
          <p:cNvCxnSpPr>
            <a:cxnSpLocks noChangeShapeType="1"/>
          </p:cNvCxnSpPr>
          <p:nvPr/>
        </p:nvCxnSpPr>
        <p:spPr bwMode="auto">
          <a:xfrm>
            <a:off x="1055688" y="1714216"/>
            <a:ext cx="5694362" cy="0"/>
          </a:xfrm>
          <a:prstGeom prst="line">
            <a:avLst/>
          </a:prstGeom>
          <a:noFill/>
          <a:ln w="12700" algn="ctr">
            <a:solidFill>
              <a:srgbClr val="06CF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직사각형 49"/>
          <p:cNvSpPr/>
          <p:nvPr/>
        </p:nvSpPr>
        <p:spPr bwMode="auto">
          <a:xfrm>
            <a:off x="111126" y="1912653"/>
            <a:ext cx="906462" cy="38258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전공안내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111126" y="2295241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교수소개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9538" y="1236378"/>
            <a:ext cx="908050" cy="676275"/>
          </a:xfrm>
          <a:prstGeom prst="rect">
            <a:avLst/>
          </a:prstGeom>
          <a:solidFill>
            <a:srgbClr val="1F497D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</a:t>
            </a:r>
            <a:endParaRPr kumimoji="0" lang="ko-KR" altLang="en-US" sz="1000" b="1" kern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11126" y="2676241"/>
            <a:ext cx="906462" cy="381000"/>
          </a:xfrm>
          <a:prstGeom prst="rect">
            <a:avLst/>
          </a:prstGeom>
          <a:solidFill>
            <a:srgbClr val="4BACC6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r>
              <a:rPr lang="ko-KR" altLang="en-US" sz="9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33290" y="1484881"/>
            <a:ext cx="40250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HOME 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실내디자인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진출분야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11126" y="3057241"/>
            <a:ext cx="906462" cy="49820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가구디자이너</a:t>
            </a:r>
            <a:endParaRPr kumimoji="0" lang="en-US" altLang="ko-KR" sz="600" kern="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kumimoji="0" lang="ko-KR" altLang="en-US" sz="600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공간미디어디자이너</a:t>
            </a:r>
            <a:endParaRPr kumimoji="0" lang="ko-KR" altLang="en-US" sz="6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11126" y="3563436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학과소식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11126" y="3931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11126" y="4312295"/>
            <a:ext cx="906462" cy="3810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kern="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전공연계</a:t>
            </a:r>
            <a:endParaRPr kumimoji="0" lang="ko-KR" altLang="en-US" sz="900" b="1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5888" y="3086545"/>
            <a:ext cx="901700" cy="134432"/>
          </a:xfrm>
          <a:prstGeom prst="rect">
            <a:avLst/>
          </a:prstGeom>
          <a:noFill/>
          <a:ln w="38100">
            <a:solidFill>
              <a:srgbClr val="EE543A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 anchorCtr="0"/>
          <a:lstStyle/>
          <a:p>
            <a:pPr algn="ctr"/>
            <a:endParaRPr lang="ko-KR" altLang="en-US" sz="1000" b="1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093788" y="3023200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취업분야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625603" y="5168900"/>
            <a:ext cx="4059206" cy="2185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인테리어디자이너 폴더 이미지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8078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1843146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088214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333282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578349" y="7577223"/>
            <a:ext cx="108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lang="ko-KR" altLang="en-US" sz="12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Rectangle 120" descr="type=button"/>
          <p:cNvSpPr>
            <a:spLocks noChangeArrowheads="1"/>
          </p:cNvSpPr>
          <p:nvPr/>
        </p:nvSpPr>
        <p:spPr bwMode="auto">
          <a:xfrm>
            <a:off x="598201" y="79563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4" name="Rectangle 120" descr="type=button"/>
          <p:cNvSpPr>
            <a:spLocks noChangeArrowheads="1"/>
          </p:cNvSpPr>
          <p:nvPr/>
        </p:nvSpPr>
        <p:spPr bwMode="auto">
          <a:xfrm>
            <a:off x="6283211" y="7956382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5" name="Rectangle 120" descr="type=button"/>
          <p:cNvSpPr>
            <a:spLocks noChangeArrowheads="1"/>
          </p:cNvSpPr>
          <p:nvPr/>
        </p:nvSpPr>
        <p:spPr bwMode="auto">
          <a:xfrm>
            <a:off x="1742959" y="6054859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&lt;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6" name="Rectangle 120" descr="type=button"/>
          <p:cNvSpPr>
            <a:spLocks noChangeArrowheads="1"/>
          </p:cNvSpPr>
          <p:nvPr/>
        </p:nvSpPr>
        <p:spPr bwMode="auto">
          <a:xfrm>
            <a:off x="5309671" y="6069005"/>
            <a:ext cx="375138" cy="324036"/>
          </a:xfrm>
          <a:prstGeom prst="rect">
            <a:avLst/>
          </a:prstGeom>
          <a:solidFill>
            <a:srgbClr val="808080">
              <a:alpha val="48000"/>
            </a:srgbClr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ea typeface="맑은 고딕" pitchFamily="50" charset="-127"/>
              </a:rPr>
              <a:t>&gt;</a:t>
            </a:r>
            <a:endParaRPr lang="ko-KR" altLang="en-US" sz="1100" b="1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97777" y="1881989"/>
            <a:ext cx="565227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주거공간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상업공간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복합 및 문화공간 분야와 건축요소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 등 실내구성요소에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전반적인 내용을 학습한다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공간에서 요구되는 창의적이고 합리적인 사고과정을 통해 예술성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기능성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기술성이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높은 실내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환경을 창출할 수 있는 디자이너를 양성한다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7777" y="3269421"/>
            <a:ext cx="5652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건축설계사무소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재료 및 시공관련회사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가구디자인회사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인테리어스타일링회사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전시디자인회사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디자인소품관련사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조명디자인회사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색채관련회사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이벤트관련회사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백화점 및 브랜드디스플레이회사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VMD(Visual Merchandising],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인테리어 재료관련회사</a:t>
            </a:r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1093788" y="4035223"/>
            <a:ext cx="10636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돋움" panose="02030504000101010101" pitchFamily="18" charset="-127"/>
              </a:rPr>
              <a:t>■ </a:t>
            </a:r>
            <a:r>
              <a:rPr kumimoji="0" lang="ko-KR" altLang="en-US" sz="1000" b="1" dirty="0" smtClean="0">
                <a:ea typeface="함초롬돋움" panose="02030504000101010101" pitchFamily="18" charset="-127"/>
              </a:rPr>
              <a:t>관련자격증</a:t>
            </a:r>
            <a:endParaRPr kumimoji="0" lang="ko-KR" altLang="en-US" sz="600" b="0" i="0" u="none" strike="noStrike" cap="none" normalizeH="0" baseline="0" dirty="0" smtClean="0">
              <a:ln>
                <a:noFill/>
              </a:ln>
              <a:effectLst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97777" y="4281444"/>
            <a:ext cx="5652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실내건축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컬러리스트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건축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건설안전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건축설계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Auto CAD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자격증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컴퓨터활용능력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1,2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급 등</a:t>
            </a:r>
          </a:p>
        </p:txBody>
      </p:sp>
    </p:spTree>
    <p:extLst>
      <p:ext uri="{BB962C8B-B14F-4D97-AF65-F5344CB8AC3E}">
        <p14:creationId xmlns:p14="http://schemas.microsoft.com/office/powerpoint/2010/main" val="23643768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40,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bg1">
              <a:lumMod val="50000"/>
            </a:schemeClr>
          </a:solidFill>
        </a:ln>
        <a:effectLst/>
      </a:spPr>
      <a:bodyPr vert="horz" lIns="0" tIns="0" rIns="0" bIns="0" rtlCol="0" anchor="ctr" anchorCtr="0"/>
      <a:lstStyle>
        <a:defPPr algn="ctr">
          <a:defRPr sz="1000" b="1" smtClean="0">
            <a:solidFill>
              <a:schemeClr val="tx1">
                <a:lumMod val="65000"/>
                <a:lumOff val="35000"/>
              </a:schemeClr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69158</TotalTime>
  <Words>16513</Words>
  <Application>Microsoft Office PowerPoint</Application>
  <PresentationFormat>A4 용지(210x297mm)</PresentationFormat>
  <Paragraphs>4697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5" baseType="lpstr">
      <vt:lpstr>gulim</vt:lpstr>
      <vt:lpstr>Gulim</vt:lpstr>
      <vt:lpstr>나눔고딕</vt:lpstr>
      <vt:lpstr>돋움</vt:lpstr>
      <vt:lpstr>맑은 고딕</vt:lpstr>
      <vt:lpstr>함초롬돋움</vt:lpstr>
      <vt:lpstr>Arial</vt:lpstr>
      <vt:lpstr>Calibri</vt:lpstr>
      <vt:lpstr>Segoe UI</vt:lpstr>
      <vt:lpstr>Essential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thisire@blue-core.com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ㅁㄴㅇㄹ</dc:title>
  <dc:creator>Jaewoo Cheon</dc:creator>
  <cp:lastModifiedBy>Administrator</cp:lastModifiedBy>
  <cp:revision>1944</cp:revision>
  <cp:lastPrinted>2016-03-21T07:51:21Z</cp:lastPrinted>
  <dcterms:created xsi:type="dcterms:W3CDTF">2012-06-13T09:02:11Z</dcterms:created>
  <dcterms:modified xsi:type="dcterms:W3CDTF">2017-07-18T08:13:06Z</dcterms:modified>
</cp:coreProperties>
</file>